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91" r:id="rId2"/>
    <p:sldId id="292" r:id="rId3"/>
    <p:sldId id="293" r:id="rId4"/>
    <p:sldId id="294" r:id="rId5"/>
    <p:sldId id="296" r:id="rId6"/>
    <p:sldId id="295" r:id="rId7"/>
    <p:sldId id="297" r:id="rId8"/>
    <p:sldId id="499" r:id="rId9"/>
    <p:sldId id="299" r:id="rId10"/>
    <p:sldId id="300" r:id="rId11"/>
    <p:sldId id="301" r:id="rId12"/>
    <p:sldId id="298" r:id="rId13"/>
    <p:sldId id="302" r:id="rId14"/>
    <p:sldId id="303" r:id="rId15"/>
    <p:sldId id="304" r:id="rId16"/>
    <p:sldId id="305" r:id="rId17"/>
    <p:sldId id="306" r:id="rId18"/>
    <p:sldId id="307" r:id="rId19"/>
    <p:sldId id="469" r:id="rId20"/>
    <p:sldId id="470" r:id="rId21"/>
    <p:sldId id="471" r:id="rId22"/>
    <p:sldId id="472" r:id="rId23"/>
    <p:sldId id="473" r:id="rId24"/>
    <p:sldId id="474" r:id="rId25"/>
    <p:sldId id="475" r:id="rId26"/>
    <p:sldId id="476" r:id="rId27"/>
    <p:sldId id="477" r:id="rId28"/>
    <p:sldId id="478" r:id="rId29"/>
    <p:sldId id="479" r:id="rId30"/>
    <p:sldId id="481" r:id="rId31"/>
    <p:sldId id="482" r:id="rId32"/>
    <p:sldId id="483" r:id="rId33"/>
    <p:sldId id="257" r:id="rId34"/>
    <p:sldId id="258" r:id="rId35"/>
    <p:sldId id="484" r:id="rId36"/>
    <p:sldId id="486" r:id="rId37"/>
    <p:sldId id="263" r:id="rId38"/>
    <p:sldId id="487" r:id="rId39"/>
    <p:sldId id="488" r:id="rId40"/>
    <p:sldId id="489" r:id="rId41"/>
    <p:sldId id="328" r:id="rId42"/>
    <p:sldId id="491" r:id="rId43"/>
    <p:sldId id="331" r:id="rId44"/>
    <p:sldId id="264" r:id="rId45"/>
    <p:sldId id="492" r:id="rId46"/>
    <p:sldId id="493" r:id="rId47"/>
    <p:sldId id="494" r:id="rId48"/>
    <p:sldId id="495" r:id="rId49"/>
    <p:sldId id="497" r:id="rId50"/>
    <p:sldId id="496" r:id="rId51"/>
    <p:sldId id="498"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91" autoAdjust="0"/>
  </p:normalViewPr>
  <p:slideViewPr>
    <p:cSldViewPr snapToGrid="0">
      <p:cViewPr varScale="1">
        <p:scale>
          <a:sx n="57" d="100"/>
          <a:sy n="57" d="100"/>
        </p:scale>
        <p:origin x="100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00C9C-045E-4D39-BA95-A0928D21AEB6}" type="datetimeFigureOut">
              <a:rPr lang="zh-CN" altLang="en-US" smtClean="0"/>
              <a:t>2020/4/22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4B806-E87B-4E6F-BB55-DC3DBB36AC7D}" type="slidenum">
              <a:rPr lang="zh-CN" altLang="en-US" smtClean="0"/>
              <a:t>‹#›</a:t>
            </a:fld>
            <a:endParaRPr lang="zh-CN" altLang="en-US"/>
          </a:p>
        </p:txBody>
      </p:sp>
    </p:spTree>
    <p:extLst>
      <p:ext uri="{BB962C8B-B14F-4D97-AF65-F5344CB8AC3E}">
        <p14:creationId xmlns:p14="http://schemas.microsoft.com/office/powerpoint/2010/main" val="90952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一种序列性的学习，具体参见课本</a:t>
            </a:r>
            <a:r>
              <a:rPr lang="en-US" altLang="zh-CN" dirty="0"/>
              <a:t>1.8.2</a:t>
            </a:r>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29</a:t>
            </a:fld>
            <a:endParaRPr lang="zh-CN" altLang="en-US"/>
          </a:p>
        </p:txBody>
      </p:sp>
    </p:spTree>
    <p:extLst>
      <p:ext uri="{BB962C8B-B14F-4D97-AF65-F5344CB8AC3E}">
        <p14:creationId xmlns:p14="http://schemas.microsoft.com/office/powerpoint/2010/main" val="22805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39</a:t>
            </a:fld>
            <a:endParaRPr lang="zh-CN" altLang="en-US"/>
          </a:p>
        </p:txBody>
      </p:sp>
    </p:spTree>
    <p:extLst>
      <p:ext uri="{BB962C8B-B14F-4D97-AF65-F5344CB8AC3E}">
        <p14:creationId xmlns:p14="http://schemas.microsoft.com/office/powerpoint/2010/main" val="362366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比如逻辑回归，</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40</a:t>
            </a:fld>
            <a:endParaRPr lang="zh-CN" altLang="en-US"/>
          </a:p>
        </p:txBody>
      </p:sp>
    </p:spTree>
    <p:extLst>
      <p:ext uri="{BB962C8B-B14F-4D97-AF65-F5344CB8AC3E}">
        <p14:creationId xmlns:p14="http://schemas.microsoft.com/office/powerpoint/2010/main" val="109254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不知道</a:t>
            </a:r>
            <a:r>
              <a:rPr lang="en-US" altLang="zh-CN" dirty="0"/>
              <a:t>——</a:t>
            </a:r>
            <a:r>
              <a:rPr lang="zh-CN" altLang="en-US" dirty="0"/>
              <a:t>病态问题</a:t>
            </a:r>
            <a:endParaRPr lang="en-US" altLang="zh-CN" dirty="0"/>
          </a:p>
          <a:p>
            <a:endParaRPr lang="en-US" altLang="zh-CN" dirty="0"/>
          </a:p>
          <a:p>
            <a:r>
              <a:rPr lang="zh-CN" altLang="en-US" dirty="0"/>
              <a:t>通常就是最大化经验风险</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41</a:t>
            </a:fld>
            <a:endParaRPr lang="zh-CN" altLang="en-US"/>
          </a:p>
        </p:txBody>
      </p:sp>
    </p:spTree>
    <p:extLst>
      <p:ext uri="{BB962C8B-B14F-4D97-AF65-F5344CB8AC3E}">
        <p14:creationId xmlns:p14="http://schemas.microsoft.com/office/powerpoint/2010/main" val="3412028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256AA-C700-4657-9C47-03431E103CDA}" type="slidenum">
              <a:rPr lang="zh-CN" altLang="en-US" smtClean="0"/>
              <a:t>42</a:t>
            </a:fld>
            <a:endParaRPr lang="zh-CN" altLang="en-US"/>
          </a:p>
        </p:txBody>
      </p:sp>
    </p:spTree>
    <p:extLst>
      <p:ext uri="{BB962C8B-B14F-4D97-AF65-F5344CB8AC3E}">
        <p14:creationId xmlns:p14="http://schemas.microsoft.com/office/powerpoint/2010/main" val="348048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大部分是没有显示解析解的，需要用专门的方法来求全局最优解</a:t>
            </a:r>
            <a:endParaRPr lang="en-US" altLang="zh-CN" dirty="0"/>
          </a:p>
          <a:p>
            <a:r>
              <a:rPr lang="zh-CN" altLang="en-US" dirty="0"/>
              <a:t>甚至有的模型是找不到全局最优解，或者很难找到，就需要用一些近似的方法转换模型等等</a:t>
            </a:r>
            <a:endParaRPr lang="en-US" altLang="zh-CN" dirty="0"/>
          </a:p>
          <a:p>
            <a:endParaRPr lang="en-US" altLang="zh-CN" dirty="0"/>
          </a:p>
          <a:p>
            <a:r>
              <a:rPr lang="zh-CN" altLang="en-US" dirty="0"/>
              <a:t>优化问题涉及内容很大很复杂，</a:t>
            </a:r>
            <a:endParaRPr lang="en-US" altLang="zh-CN" dirty="0"/>
          </a:p>
          <a:p>
            <a:r>
              <a:rPr lang="zh-CN" altLang="en-US" dirty="0"/>
              <a:t>有兴趣可以学习一个优化求解的相关资料，基础好的可以学习一下凸优化这本书（较难）</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43</a:t>
            </a:fld>
            <a:endParaRPr lang="zh-CN" altLang="en-US"/>
          </a:p>
        </p:txBody>
      </p:sp>
    </p:spTree>
    <p:extLst>
      <p:ext uri="{BB962C8B-B14F-4D97-AF65-F5344CB8AC3E}">
        <p14:creationId xmlns:p14="http://schemas.microsoft.com/office/powerpoint/2010/main" val="404277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44</a:t>
            </a:fld>
            <a:endParaRPr lang="zh-CN" altLang="en-US"/>
          </a:p>
        </p:txBody>
      </p:sp>
    </p:spTree>
    <p:extLst>
      <p:ext uri="{BB962C8B-B14F-4D97-AF65-F5344CB8AC3E}">
        <p14:creationId xmlns:p14="http://schemas.microsoft.com/office/powerpoint/2010/main" val="165519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一个模型在这个数据集上非常适用，换一组数据，误差提高了，就是泛化能力弱</a:t>
            </a:r>
            <a:endParaRPr lang="en-US" altLang="zh-CN" dirty="0"/>
          </a:p>
          <a:p>
            <a:r>
              <a:rPr lang="zh-CN" altLang="en-US" dirty="0"/>
              <a:t>如果一种方法学习的模型比另一种方法学习的模型具有更小的泛化误差，那么这种方法就更有效</a:t>
            </a:r>
            <a:endParaRPr lang="en-US" altLang="zh-CN" dirty="0"/>
          </a:p>
          <a:p>
            <a:r>
              <a:rPr lang="zh-CN" altLang="en-US" dirty="0"/>
              <a:t>样本内容越大，覆盖面积越大，肯定学习出来的模型泛化误差越小</a:t>
            </a:r>
            <a:endParaRPr lang="en-US" altLang="zh-CN" dirty="0"/>
          </a:p>
          <a:p>
            <a:r>
              <a:rPr lang="zh-CN" altLang="en-US" dirty="0"/>
              <a:t>假设空间指的是未知空间，未知空间越大，不知道的东西越多，学习出来的模型越无法覆盖更多的内容，泛化误差也就越大</a:t>
            </a:r>
          </a:p>
          <a:p>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47</a:t>
            </a:fld>
            <a:endParaRPr lang="zh-CN" altLang="en-US"/>
          </a:p>
        </p:txBody>
      </p:sp>
    </p:spTree>
    <p:extLst>
      <p:ext uri="{BB962C8B-B14F-4D97-AF65-F5344CB8AC3E}">
        <p14:creationId xmlns:p14="http://schemas.microsoft.com/office/powerpoint/2010/main" val="305237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课本</a:t>
            </a:r>
            <a:r>
              <a:rPr lang="en-US" altLang="zh-CN" dirty="0"/>
              <a:t>p26</a:t>
            </a:r>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48</a:t>
            </a:fld>
            <a:endParaRPr lang="zh-CN" altLang="en-US"/>
          </a:p>
        </p:txBody>
      </p:sp>
    </p:spTree>
    <p:extLst>
      <p:ext uri="{BB962C8B-B14F-4D97-AF65-F5344CB8AC3E}">
        <p14:creationId xmlns:p14="http://schemas.microsoft.com/office/powerpoint/2010/main" val="316800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课本</a:t>
            </a:r>
            <a:r>
              <a:rPr lang="en-US" altLang="zh-CN" dirty="0"/>
              <a:t>p26</a:t>
            </a:r>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49</a:t>
            </a:fld>
            <a:endParaRPr lang="zh-CN" altLang="en-US"/>
          </a:p>
        </p:txBody>
      </p:sp>
    </p:spTree>
    <p:extLst>
      <p:ext uri="{BB962C8B-B14F-4D97-AF65-F5344CB8AC3E}">
        <p14:creationId xmlns:p14="http://schemas.microsoft.com/office/powerpoint/2010/main" val="3419290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参考中国大学</a:t>
            </a:r>
            <a:r>
              <a:rPr lang="en-US" altLang="zh-CN" dirty="0" err="1"/>
              <a:t>mooc</a:t>
            </a:r>
            <a:r>
              <a:rPr lang="zh-CN" altLang="en-US" dirty="0"/>
              <a:t>视频</a:t>
            </a:r>
          </a:p>
        </p:txBody>
      </p:sp>
      <p:sp>
        <p:nvSpPr>
          <p:cNvPr id="4" name="灯片编号占位符 3"/>
          <p:cNvSpPr>
            <a:spLocks noGrp="1"/>
          </p:cNvSpPr>
          <p:nvPr>
            <p:ph type="sldNum" sz="quarter" idx="5"/>
          </p:nvPr>
        </p:nvSpPr>
        <p:spPr/>
        <p:txBody>
          <a:bodyPr/>
          <a:lstStyle/>
          <a:p>
            <a:fld id="{C1C4B806-E87B-4E6F-BB55-DC3DBB36AC7D}" type="slidenum">
              <a:rPr lang="zh-CN" altLang="en-US" smtClean="0"/>
              <a:t>50</a:t>
            </a:fld>
            <a:endParaRPr lang="zh-CN" altLang="en-US"/>
          </a:p>
        </p:txBody>
      </p:sp>
    </p:spTree>
    <p:extLst>
      <p:ext uri="{BB962C8B-B14F-4D97-AF65-F5344CB8AC3E}">
        <p14:creationId xmlns:p14="http://schemas.microsoft.com/office/powerpoint/2010/main" val="96024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在学习的过程中发现问题，自己去纠正：打电话过程中，不知道过程是怎么样，但知道这样的过程引起的结果就是怀的，下次就会进行纠正</a:t>
            </a:r>
            <a:endParaRPr lang="en-US" altLang="zh-CN" dirty="0"/>
          </a:p>
          <a:p>
            <a:endParaRPr lang="en-US" altLang="zh-CN" dirty="0"/>
          </a:p>
          <a:p>
            <a:r>
              <a:rPr lang="zh-CN" altLang="en-US" dirty="0"/>
              <a:t>见课本</a:t>
            </a:r>
            <a:r>
              <a:rPr lang="en-US" altLang="zh-CN" dirty="0"/>
              <a:t>1.2.1</a:t>
            </a:r>
            <a:r>
              <a:rPr lang="zh-CN" altLang="en-US" dirty="0"/>
              <a:t>中的</a:t>
            </a:r>
            <a:r>
              <a:rPr lang="en-US" altLang="zh-CN" dirty="0"/>
              <a:t>3.</a:t>
            </a:r>
            <a:r>
              <a:rPr lang="zh-CN" altLang="en-US" dirty="0"/>
              <a:t>强化学习</a:t>
            </a:r>
          </a:p>
        </p:txBody>
      </p:sp>
      <p:sp>
        <p:nvSpPr>
          <p:cNvPr id="4" name="灯片编号占位符 3"/>
          <p:cNvSpPr>
            <a:spLocks noGrp="1"/>
          </p:cNvSpPr>
          <p:nvPr>
            <p:ph type="sldNum" sz="quarter" idx="5"/>
          </p:nvPr>
        </p:nvSpPr>
        <p:spPr/>
        <p:txBody>
          <a:bodyPr/>
          <a:lstStyle/>
          <a:p>
            <a:fld id="{C1C4B806-E87B-4E6F-BB55-DC3DBB36AC7D}" type="slidenum">
              <a:rPr lang="zh-CN" altLang="en-US" smtClean="0"/>
              <a:t>31</a:t>
            </a:fld>
            <a:endParaRPr lang="zh-CN" altLang="en-US"/>
          </a:p>
        </p:txBody>
      </p:sp>
    </p:spTree>
    <p:extLst>
      <p:ext uri="{BB962C8B-B14F-4D97-AF65-F5344CB8AC3E}">
        <p14:creationId xmlns:p14="http://schemas.microsoft.com/office/powerpoint/2010/main" val="1357032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32</a:t>
            </a:fld>
            <a:endParaRPr lang="zh-CN" altLang="en-US"/>
          </a:p>
        </p:txBody>
      </p:sp>
    </p:spTree>
    <p:extLst>
      <p:ext uri="{BB962C8B-B14F-4D97-AF65-F5344CB8AC3E}">
        <p14:creationId xmlns:p14="http://schemas.microsoft.com/office/powerpoint/2010/main" val="1545010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33</a:t>
            </a:fld>
            <a:endParaRPr lang="zh-CN" altLang="en-US"/>
          </a:p>
        </p:txBody>
      </p:sp>
    </p:spTree>
    <p:extLst>
      <p:ext uri="{BB962C8B-B14F-4D97-AF65-F5344CB8AC3E}">
        <p14:creationId xmlns:p14="http://schemas.microsoft.com/office/powerpoint/2010/main" val="295513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34</a:t>
            </a:fld>
            <a:endParaRPr lang="zh-CN" altLang="en-US"/>
          </a:p>
        </p:txBody>
      </p:sp>
    </p:spTree>
    <p:extLst>
      <p:ext uri="{BB962C8B-B14F-4D97-AF65-F5344CB8AC3E}">
        <p14:creationId xmlns:p14="http://schemas.microsoft.com/office/powerpoint/2010/main" val="393005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a:t>
            </a:r>
            <a:r>
              <a:rPr lang="en-US" altLang="zh-CN" dirty="0" err="1"/>
              <a:t>mooc</a:t>
            </a:r>
            <a:r>
              <a:rPr lang="zh-CN" altLang="en-US" dirty="0"/>
              <a:t>绪论中分类的举例</a:t>
            </a:r>
          </a:p>
        </p:txBody>
      </p:sp>
      <p:sp>
        <p:nvSpPr>
          <p:cNvPr id="4" name="灯片编号占位符 3"/>
          <p:cNvSpPr>
            <a:spLocks noGrp="1"/>
          </p:cNvSpPr>
          <p:nvPr>
            <p:ph type="sldNum" sz="quarter" idx="5"/>
          </p:nvPr>
        </p:nvSpPr>
        <p:spPr/>
        <p:txBody>
          <a:bodyPr/>
          <a:lstStyle/>
          <a:p>
            <a:fld id="{C1C4B806-E87B-4E6F-BB55-DC3DBB36AC7D}" type="slidenum">
              <a:rPr lang="zh-CN" altLang="en-US" smtClean="0"/>
              <a:t>35</a:t>
            </a:fld>
            <a:endParaRPr lang="zh-CN" altLang="en-US"/>
          </a:p>
        </p:txBody>
      </p:sp>
    </p:spTree>
    <p:extLst>
      <p:ext uri="{BB962C8B-B14F-4D97-AF65-F5344CB8AC3E}">
        <p14:creationId xmlns:p14="http://schemas.microsoft.com/office/powerpoint/2010/main" val="138647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见课本</a:t>
            </a:r>
            <a:r>
              <a:rPr lang="en-US" altLang="zh-CN" dirty="0"/>
              <a:t>1.2.1</a:t>
            </a:r>
          </a:p>
          <a:p>
            <a:r>
              <a:rPr lang="zh-CN" altLang="en-US" dirty="0"/>
              <a:t>课本基本分类</a:t>
            </a:r>
            <a:r>
              <a:rPr lang="en-US" altLang="zh-CN" dirty="0"/>
              <a:t>1.2 </a:t>
            </a:r>
            <a:r>
              <a:rPr lang="zh-CN" altLang="en-US" dirty="0"/>
              <a:t>供参考了解</a:t>
            </a:r>
            <a:endParaRPr lang="en-US" altLang="zh-CN" dirty="0"/>
          </a:p>
          <a:p>
            <a:r>
              <a:rPr lang="zh-CN" altLang="en-US" dirty="0"/>
              <a:t>包括生成模型和判别模型，见课本</a:t>
            </a:r>
            <a:r>
              <a:rPr lang="en-US" altLang="zh-CN" dirty="0"/>
              <a:t>1.7</a:t>
            </a:r>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36</a:t>
            </a:fld>
            <a:endParaRPr lang="zh-CN" altLang="en-US"/>
          </a:p>
        </p:txBody>
      </p:sp>
    </p:spTree>
    <p:extLst>
      <p:ext uri="{BB962C8B-B14F-4D97-AF65-F5344CB8AC3E}">
        <p14:creationId xmlns:p14="http://schemas.microsoft.com/office/powerpoint/2010/main" val="396849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37</a:t>
            </a:fld>
            <a:endParaRPr lang="zh-CN" altLang="en-US"/>
          </a:p>
        </p:txBody>
      </p:sp>
    </p:spTree>
    <p:extLst>
      <p:ext uri="{BB962C8B-B14F-4D97-AF65-F5344CB8AC3E}">
        <p14:creationId xmlns:p14="http://schemas.microsoft.com/office/powerpoint/2010/main" val="3385215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无论是决策函数集合，还是条件概率函数的集合，模型最终求得是参数，因此由参数向量来决定函数族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定义损失函数，损失函数最小化来进行学习和选择</a:t>
            </a:r>
          </a:p>
          <a:p>
            <a:endParaRPr lang="zh-CN" altLang="en-US" dirty="0"/>
          </a:p>
        </p:txBody>
      </p:sp>
      <p:sp>
        <p:nvSpPr>
          <p:cNvPr id="4" name="灯片编号占位符 3"/>
          <p:cNvSpPr>
            <a:spLocks noGrp="1"/>
          </p:cNvSpPr>
          <p:nvPr>
            <p:ph type="sldNum" sz="quarter" idx="5"/>
          </p:nvPr>
        </p:nvSpPr>
        <p:spPr/>
        <p:txBody>
          <a:bodyPr/>
          <a:lstStyle/>
          <a:p>
            <a:fld id="{C1C4B806-E87B-4E6F-BB55-DC3DBB36AC7D}" type="slidenum">
              <a:rPr lang="zh-CN" altLang="en-US" smtClean="0"/>
              <a:t>38</a:t>
            </a:fld>
            <a:endParaRPr lang="zh-CN" altLang="en-US"/>
          </a:p>
        </p:txBody>
      </p:sp>
    </p:spTree>
    <p:extLst>
      <p:ext uri="{BB962C8B-B14F-4D97-AF65-F5344CB8AC3E}">
        <p14:creationId xmlns:p14="http://schemas.microsoft.com/office/powerpoint/2010/main" val="289154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62A22-93FC-47F5-9405-CF29BBB76BD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7EA8A4-34CA-446F-807D-975EA42B4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BF865E-CA17-47E7-AC6F-2E70448F1025}"/>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5" name="页脚占位符 4">
            <a:extLst>
              <a:ext uri="{FF2B5EF4-FFF2-40B4-BE49-F238E27FC236}">
                <a16:creationId xmlns:a16="http://schemas.microsoft.com/office/drawing/2014/main" id="{B891B94F-1E00-4902-93B5-5C276F5FD5B7}"/>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6304A56-3718-4DA8-84BA-24F80B298063}"/>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257349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999CC-DAAD-4B9A-9EB1-83B40F0D09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685394F-94CD-44E8-82CC-E636BF2272A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95DB17-F944-4EFA-85E3-4CC6D31F0552}"/>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5" name="页脚占位符 4">
            <a:extLst>
              <a:ext uri="{FF2B5EF4-FFF2-40B4-BE49-F238E27FC236}">
                <a16:creationId xmlns:a16="http://schemas.microsoft.com/office/drawing/2014/main" id="{EF215384-5B68-497B-823F-0DCC7389484A}"/>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2DC69A8-E0FF-4392-B831-86EB02D9CBAB}"/>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1122400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D94C66-EC1B-4E91-8FEA-3883782C4A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4D47F7A-03B7-424E-92CA-CCB6B93426E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E805BE-E743-49AD-AA83-24679E432E64}"/>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5" name="页脚占位符 4">
            <a:extLst>
              <a:ext uri="{FF2B5EF4-FFF2-40B4-BE49-F238E27FC236}">
                <a16:creationId xmlns:a16="http://schemas.microsoft.com/office/drawing/2014/main" id="{15ABF7ED-D63C-4242-AC72-EE1FA2FD272C}"/>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DC6E69C-F1F7-4F39-8725-D619C12F9E12}"/>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65411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lgn="l">
              <a:defRPr b="1" cap="none" baseline="0"/>
            </a:lvl1pPr>
          </a:lstStyle>
          <a:p>
            <a:r>
              <a:rPr lang="zh-CN" altLang="en-US" dirty="0"/>
              <a:t>单击此处编辑母版标题样式</a:t>
            </a:r>
            <a:endParaRPr lang="en-US" dirty="0"/>
          </a:p>
        </p:txBody>
      </p:sp>
      <p:sp>
        <p:nvSpPr>
          <p:cNvPr id="12" name="Content Placeholder 2"/>
          <p:cNvSpPr>
            <a:spLocks noGrp="1"/>
          </p:cNvSpPr>
          <p:nvPr>
            <p:ph sz="quarter" idx="13"/>
          </p:nvPr>
        </p:nvSpPr>
        <p:spPr>
          <a:xfrm>
            <a:off x="913773" y="1311695"/>
            <a:ext cx="10894768" cy="5221840"/>
          </a:xfrm>
        </p:spPr>
        <p:txBody>
          <a:bodyPr/>
          <a:lstStyle>
            <a:lvl1pPr>
              <a:buClr>
                <a:srgbClr val="0070C0"/>
              </a:buClr>
              <a:defRPr sz="2800" b="1" cap="none" baseline="0">
                <a:latin typeface="Times New Roman" panose="02020603050405020304" pitchFamily="18" charset="0"/>
              </a:defRPr>
            </a:lvl1pPr>
            <a:lvl2pPr>
              <a:defRPr sz="2400" cap="none" baseline="0">
                <a:latin typeface="Times New Roman" panose="02020603050405020304" pitchFamily="18" charset="0"/>
              </a:defRPr>
            </a:lvl2pPr>
            <a:lvl3pPr>
              <a:defRPr sz="2000" cap="none" baseline="0">
                <a:latin typeface="Times New Roman" panose="02020603050405020304" pitchFamily="18" charset="0"/>
              </a:defRPr>
            </a:lvl3pPr>
            <a:lvl4pPr>
              <a:defRPr sz="2000" cap="none" baseline="0">
                <a:latin typeface="Times New Roman" panose="02020603050405020304" pitchFamily="18" charset="0"/>
              </a:defRPr>
            </a:lvl4pPr>
            <a:lvl5pPr>
              <a:defRPr sz="2000" cap="none"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3C93486-D604-45AA-9A27-2F7463C1138D}" type="datetimeFigureOut">
              <a:rPr lang="zh-CN" altLang="en-US" smtClean="0"/>
              <a:t>2020/4/22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4496CC2-E118-4802-8939-B4382FC01548}" type="slidenum">
              <a:rPr lang="zh-CN" altLang="en-US" smtClean="0"/>
              <a:t>‹#›</a:t>
            </a:fld>
            <a:endParaRPr lang="zh-CN" altLang="en-US"/>
          </a:p>
        </p:txBody>
      </p:sp>
    </p:spTree>
    <p:extLst>
      <p:ext uri="{BB962C8B-B14F-4D97-AF65-F5344CB8AC3E}">
        <p14:creationId xmlns:p14="http://schemas.microsoft.com/office/powerpoint/2010/main" val="3209534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E2FB5-D049-4C99-9286-5AEBB80BD6AF}"/>
              </a:ext>
            </a:extLst>
          </p:cNvPr>
          <p:cNvSpPr>
            <a:spLocks noGrp="1"/>
          </p:cNvSpPr>
          <p:nvPr>
            <p:ph type="title"/>
          </p:nvPr>
        </p:nvSpPr>
        <p:spPr>
          <a:xfrm>
            <a:off x="890455" y="369832"/>
            <a:ext cx="5773783" cy="601526"/>
          </a:xfrm>
        </p:spPr>
        <p:txBody>
          <a:bodyPr>
            <a:no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E371DA1A-104D-4E93-A1E5-3549FA2B8AEF}"/>
              </a:ext>
            </a:extLst>
          </p:cNvPr>
          <p:cNvSpPr>
            <a:spLocks noGrp="1"/>
          </p:cNvSpPr>
          <p:nvPr>
            <p:ph type="dt" sz="half" idx="10"/>
          </p:nvPr>
        </p:nvSpPr>
        <p:spPr/>
        <p:txBody>
          <a:bodyPr/>
          <a:lstStyle/>
          <a:p>
            <a:fld id="{4004A79D-55B0-4956-A651-8701391D0866}" type="datetimeFigureOut">
              <a:rPr lang="zh-CN" altLang="en-US" smtClean="0"/>
              <a:t>2020/4/22</a:t>
            </a:fld>
            <a:endParaRPr lang="zh-CN" altLang="en-US"/>
          </a:p>
        </p:txBody>
      </p:sp>
      <p:sp>
        <p:nvSpPr>
          <p:cNvPr id="4" name="页脚占位符 3">
            <a:extLst>
              <a:ext uri="{FF2B5EF4-FFF2-40B4-BE49-F238E27FC236}">
                <a16:creationId xmlns:a16="http://schemas.microsoft.com/office/drawing/2014/main" id="{9D888C43-1CD1-43B4-9D30-0B12106809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E44932-C943-4AFB-95D1-8B08D221FEA5}"/>
              </a:ext>
            </a:extLst>
          </p:cNvPr>
          <p:cNvSpPr>
            <a:spLocks noGrp="1"/>
          </p:cNvSpPr>
          <p:nvPr>
            <p:ph type="sldNum" sz="quarter" idx="12"/>
          </p:nvPr>
        </p:nvSpPr>
        <p:spPr/>
        <p:txBody>
          <a:bodyPr/>
          <a:lstStyle/>
          <a:p>
            <a:fld id="{CA89C94B-9A74-4D3D-B879-26A676C2FEDB}" type="slidenum">
              <a:rPr lang="zh-CN" altLang="en-US" smtClean="0"/>
              <a:t>‹#›</a:t>
            </a:fld>
            <a:endParaRPr lang="zh-CN" altLang="en-US"/>
          </a:p>
        </p:txBody>
      </p:sp>
      <p:sp>
        <p:nvSpPr>
          <p:cNvPr id="6" name="任意多边形: 形状 5">
            <a:extLst>
              <a:ext uri="{FF2B5EF4-FFF2-40B4-BE49-F238E27FC236}">
                <a16:creationId xmlns:a16="http://schemas.microsoft.com/office/drawing/2014/main" id="{AD925606-C695-484D-90C8-A8ADA56912E8}"/>
              </a:ext>
            </a:extLst>
          </p:cNvPr>
          <p:cNvSpPr/>
          <p:nvPr userDrawn="1"/>
        </p:nvSpPr>
        <p:spPr>
          <a:xfrm flipH="1">
            <a:off x="134648" y="350058"/>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任意多边形: 形状 6">
            <a:extLst>
              <a:ext uri="{FF2B5EF4-FFF2-40B4-BE49-F238E27FC236}">
                <a16:creationId xmlns:a16="http://schemas.microsoft.com/office/drawing/2014/main" id="{D4267A51-E09C-488D-B3CF-F701496DC0D4}"/>
              </a:ext>
            </a:extLst>
          </p:cNvPr>
          <p:cNvSpPr/>
          <p:nvPr userDrawn="1"/>
        </p:nvSpPr>
        <p:spPr>
          <a:xfrm flipH="1">
            <a:off x="393896" y="350057"/>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99570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226A7-7AF2-4C1C-BF82-E5EB24FF1CE4}"/>
              </a:ext>
            </a:extLst>
          </p:cNvPr>
          <p:cNvSpPr>
            <a:spLocks noGrp="1"/>
          </p:cNvSpPr>
          <p:nvPr>
            <p:ph type="title"/>
          </p:nvPr>
        </p:nvSpPr>
        <p:spPr>
          <a:xfrm>
            <a:off x="245346" y="152731"/>
            <a:ext cx="10515600" cy="1325563"/>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396210-B089-4C1D-B068-24CEAF94F489}"/>
              </a:ext>
            </a:extLst>
          </p:cNvPr>
          <p:cNvSpPr>
            <a:spLocks noGrp="1"/>
          </p:cNvSpPr>
          <p:nvPr>
            <p:ph idx="1"/>
          </p:nvPr>
        </p:nvSpPr>
        <p:spPr/>
        <p:txBody>
          <a:bodyPr/>
          <a:lstStyle>
            <a:lvl1pPr>
              <a:lnSpc>
                <a:spcPct val="150000"/>
              </a:lnSpc>
              <a:defRPr baseline="0">
                <a:latin typeface="Times New Roman" panose="02020603050405020304" pitchFamily="18" charset="0"/>
              </a:defRPr>
            </a:lvl1pPr>
            <a:lvl2pPr>
              <a:lnSpc>
                <a:spcPct val="150000"/>
              </a:lnSpc>
              <a:defRPr baseline="0">
                <a:latin typeface="Times New Roman" panose="02020603050405020304" pitchFamily="18" charset="0"/>
              </a:defRPr>
            </a:lvl2pPr>
            <a:lvl3pPr>
              <a:lnSpc>
                <a:spcPct val="150000"/>
              </a:lnSpc>
              <a:defRPr baseline="0">
                <a:latin typeface="Times New Roman" panose="02020603050405020304" pitchFamily="18" charset="0"/>
              </a:defRPr>
            </a:lvl3pPr>
            <a:lvl4pPr>
              <a:lnSpc>
                <a:spcPct val="150000"/>
              </a:lnSpc>
              <a:defRPr baseline="0">
                <a:latin typeface="Times New Roman" panose="02020603050405020304" pitchFamily="18" charset="0"/>
              </a:defRPr>
            </a:lvl4pPr>
            <a:lvl5pPr>
              <a:lnSpc>
                <a:spcPct val="150000"/>
              </a:lnSpc>
              <a:defRPr baseline="0">
                <a:latin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62F7AAA-0FFF-47BD-817B-5C53CE413AAB}"/>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5" name="页脚占位符 4">
            <a:extLst>
              <a:ext uri="{FF2B5EF4-FFF2-40B4-BE49-F238E27FC236}">
                <a16:creationId xmlns:a16="http://schemas.microsoft.com/office/drawing/2014/main" id="{0B06EA1C-636A-4772-A3D4-5341EEFE6945}"/>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D8E16D9-35D2-4BF2-9C6E-F4DA7D8FBD32}"/>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205206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34003-CB08-44F1-ACCE-2600BA21E0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D6FF597-BE10-482F-AFA6-5434E9D3F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CE6C5F-C417-4C81-AE34-7C5C397EEA70}"/>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5" name="页脚占位符 4">
            <a:extLst>
              <a:ext uri="{FF2B5EF4-FFF2-40B4-BE49-F238E27FC236}">
                <a16:creationId xmlns:a16="http://schemas.microsoft.com/office/drawing/2014/main" id="{4980B20D-55EF-47E2-A68B-AD444E8A5519}"/>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28ED7AA-0EF5-42A6-A9FF-7DAD9F3AF510}"/>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36181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570D0-5582-4565-8935-20B9522601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28A4E4-F364-45E5-AC86-FC9E635F90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9EBE8F-B429-4D08-B412-F9B295AD03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3A619A-48DB-4F5A-AF20-837DD1957F5B}"/>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6" name="页脚占位符 5">
            <a:extLst>
              <a:ext uri="{FF2B5EF4-FFF2-40B4-BE49-F238E27FC236}">
                <a16:creationId xmlns:a16="http://schemas.microsoft.com/office/drawing/2014/main" id="{BFBC356A-D399-4D16-A007-63495226DD95}"/>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109AFDD-04EA-4C2C-902A-69E1AE14D86D}"/>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305955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5A78C-9BBE-4DF6-ADCB-A1D00D11B3D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A704DE-3827-41B8-B162-8D067385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C97E1E6-AEB3-4855-B8D6-DDC0B9D21A3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414CF8-820F-43C8-9A41-4394EFC52D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B933EF-2481-447E-A3CF-A9C5ED1CDD6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EC6BCE-E2B9-4D1B-8E8B-D11E50AC2BF7}"/>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8" name="页脚占位符 7">
            <a:extLst>
              <a:ext uri="{FF2B5EF4-FFF2-40B4-BE49-F238E27FC236}">
                <a16:creationId xmlns:a16="http://schemas.microsoft.com/office/drawing/2014/main" id="{AE9EB9A2-BA60-4760-9EEC-21056D1FFE14}"/>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5A0D255F-9E2E-4408-9072-FCBF1A62C966}"/>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75298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AE646-A66D-447C-BD86-9E217E5372A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404B80-A1F3-41A4-910B-45FBCDB8FF99}"/>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4" name="页脚占位符 3">
            <a:extLst>
              <a:ext uri="{FF2B5EF4-FFF2-40B4-BE49-F238E27FC236}">
                <a16:creationId xmlns:a16="http://schemas.microsoft.com/office/drawing/2014/main" id="{3D15A0EB-D4D8-4B43-AB62-BD419545D5EE}"/>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059E0A2-3868-4BC1-9F69-9C3ABBE83623}"/>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419635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F7CF45-9290-46FC-9BB6-3F9BF9F0AA29}"/>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3" name="页脚占位符 2">
            <a:extLst>
              <a:ext uri="{FF2B5EF4-FFF2-40B4-BE49-F238E27FC236}">
                <a16:creationId xmlns:a16="http://schemas.microsoft.com/office/drawing/2014/main" id="{C60186B4-7221-4D91-BD24-D33F03CBF0C9}"/>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84E7BE2-9003-40E7-9852-319D681DBACD}"/>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308813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66FC6-A4E6-4C7B-89E9-20FF6DB576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B39B80-DD84-49E5-A393-2ED87064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9B15AF-8172-4F99-A80C-CD7D1335E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BADCA43-A566-4921-A617-9C8D47E93AFB}"/>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6" name="页脚占位符 5">
            <a:extLst>
              <a:ext uri="{FF2B5EF4-FFF2-40B4-BE49-F238E27FC236}">
                <a16:creationId xmlns:a16="http://schemas.microsoft.com/office/drawing/2014/main" id="{DD8C340A-3473-436A-9C30-F2477A772156}"/>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8315CBD-A6B7-4891-A04E-752ADABBD326}"/>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43700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C4909-9CA3-45AE-A989-E639415E586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DD620A-17F1-4238-B6DB-A1C20CC917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9B654D-CF98-4E8F-AC29-C7A555F34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DBA53E-3FC3-4BBE-BEB6-231E5AC35741}"/>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2020/4/22</a:t>
            </a:fld>
            <a:endParaRPr lang="zh-CN" altLang="en-US"/>
          </a:p>
        </p:txBody>
      </p:sp>
      <p:sp>
        <p:nvSpPr>
          <p:cNvPr id="6" name="页脚占位符 5">
            <a:extLst>
              <a:ext uri="{FF2B5EF4-FFF2-40B4-BE49-F238E27FC236}">
                <a16:creationId xmlns:a16="http://schemas.microsoft.com/office/drawing/2014/main" id="{A362D8D9-A0EB-4199-ABDA-946ABFA14A27}"/>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7FBFF09-1F73-4A04-909B-67E01F8D0824}"/>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2668050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CC170E-3227-494A-8D80-F16C2EC17747}"/>
              </a:ext>
            </a:extLst>
          </p:cNvPr>
          <p:cNvSpPr>
            <a:spLocks noGrp="1"/>
          </p:cNvSpPr>
          <p:nvPr>
            <p:ph type="title"/>
          </p:nvPr>
        </p:nvSpPr>
        <p:spPr>
          <a:xfrm>
            <a:off x="245346" y="152731"/>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4DBB0DC-3CB5-4800-AB5B-9988C335A157}"/>
              </a:ext>
            </a:extLst>
          </p:cNvPr>
          <p:cNvSpPr>
            <a:spLocks noGrp="1"/>
          </p:cNvSpPr>
          <p:nvPr>
            <p:ph type="body" idx="1"/>
          </p:nvPr>
        </p:nvSpPr>
        <p:spPr>
          <a:xfrm>
            <a:off x="245346" y="1478294"/>
            <a:ext cx="11661105" cy="47877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cxnSp>
        <p:nvCxnSpPr>
          <p:cNvPr id="7" name="直接连接符 6">
            <a:extLst>
              <a:ext uri="{FF2B5EF4-FFF2-40B4-BE49-F238E27FC236}">
                <a16:creationId xmlns:a16="http://schemas.microsoft.com/office/drawing/2014/main" id="{101DD249-43D2-4AD9-AE5A-452D8F2C7875}"/>
              </a:ext>
            </a:extLst>
          </p:cNvPr>
          <p:cNvCxnSpPr>
            <a:cxnSpLocks/>
          </p:cNvCxnSpPr>
          <p:nvPr userDrawn="1"/>
        </p:nvCxnSpPr>
        <p:spPr>
          <a:xfrm>
            <a:off x="2499468" y="6495274"/>
            <a:ext cx="3339489" cy="0"/>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F7284FF-41CD-42FB-9119-306984356CDB}"/>
              </a:ext>
            </a:extLst>
          </p:cNvPr>
          <p:cNvGrpSpPr/>
          <p:nvPr userDrawn="1"/>
        </p:nvGrpSpPr>
        <p:grpSpPr>
          <a:xfrm>
            <a:off x="1887907" y="6176963"/>
            <a:ext cx="611561" cy="681037"/>
            <a:chOff x="1368698" y="1936681"/>
            <a:chExt cx="1289033" cy="1495215"/>
          </a:xfrm>
        </p:grpSpPr>
        <p:sp>
          <p:nvSpPr>
            <p:cNvPr id="10" name="六边形 9">
              <a:extLst>
                <a:ext uri="{FF2B5EF4-FFF2-40B4-BE49-F238E27FC236}">
                  <a16:creationId xmlns:a16="http://schemas.microsoft.com/office/drawing/2014/main" id="{ABC304A4-E6D4-415F-9B0B-B2CACBD0CF4A}"/>
                </a:ext>
              </a:extLst>
            </p:cNvPr>
            <p:cNvSpPr/>
            <p:nvPr/>
          </p:nvSpPr>
          <p:spPr>
            <a:xfrm rot="16200000">
              <a:off x="1265607" y="2039772"/>
              <a:ext cx="1495215" cy="1289033"/>
            </a:xfrm>
            <a:prstGeom prst="hexagon">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0868384-98AB-4BDC-92E3-9AF4F947502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49920" y="2338619"/>
              <a:ext cx="701771" cy="661593"/>
            </a:xfrm>
            <a:prstGeom prst="rect">
              <a:avLst/>
            </a:prstGeom>
          </p:spPr>
        </p:pic>
      </p:grpSp>
      <p:grpSp>
        <p:nvGrpSpPr>
          <p:cNvPr id="12" name="组合 11">
            <a:extLst>
              <a:ext uri="{FF2B5EF4-FFF2-40B4-BE49-F238E27FC236}">
                <a16:creationId xmlns:a16="http://schemas.microsoft.com/office/drawing/2014/main" id="{BBDEE774-7843-4A12-8095-96EC866E3F19}"/>
              </a:ext>
            </a:extLst>
          </p:cNvPr>
          <p:cNvGrpSpPr/>
          <p:nvPr userDrawn="1"/>
        </p:nvGrpSpPr>
        <p:grpSpPr>
          <a:xfrm>
            <a:off x="5838957" y="6176963"/>
            <a:ext cx="611561" cy="681037"/>
            <a:chOff x="1368698" y="1936681"/>
            <a:chExt cx="1289033" cy="1495215"/>
          </a:xfrm>
        </p:grpSpPr>
        <p:sp>
          <p:nvSpPr>
            <p:cNvPr id="13" name="六边形 12">
              <a:extLst>
                <a:ext uri="{FF2B5EF4-FFF2-40B4-BE49-F238E27FC236}">
                  <a16:creationId xmlns:a16="http://schemas.microsoft.com/office/drawing/2014/main" id="{5871D898-C8FE-4DCA-933A-E266D44C7FDD}"/>
                </a:ext>
              </a:extLst>
            </p:cNvPr>
            <p:cNvSpPr/>
            <p:nvPr/>
          </p:nvSpPr>
          <p:spPr>
            <a:xfrm rot="16200000">
              <a:off x="1265607" y="2039772"/>
              <a:ext cx="1495215" cy="1289033"/>
            </a:xfrm>
            <a:prstGeom prst="hexagon">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A19B9F2-CC8F-49C7-961C-8BCCA02DC47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49920" y="2338619"/>
              <a:ext cx="701771" cy="661593"/>
            </a:xfrm>
            <a:prstGeom prst="rect">
              <a:avLst/>
            </a:prstGeom>
          </p:spPr>
        </p:pic>
      </p:grpSp>
      <p:grpSp>
        <p:nvGrpSpPr>
          <p:cNvPr id="15" name="组合 14">
            <a:extLst>
              <a:ext uri="{FF2B5EF4-FFF2-40B4-BE49-F238E27FC236}">
                <a16:creationId xmlns:a16="http://schemas.microsoft.com/office/drawing/2014/main" id="{F90F3F1F-5336-4A3F-90E2-28B76B13CDE3}"/>
              </a:ext>
            </a:extLst>
          </p:cNvPr>
          <p:cNvGrpSpPr/>
          <p:nvPr userDrawn="1"/>
        </p:nvGrpSpPr>
        <p:grpSpPr>
          <a:xfrm>
            <a:off x="9799653" y="6176963"/>
            <a:ext cx="611561" cy="681037"/>
            <a:chOff x="1368698" y="1936681"/>
            <a:chExt cx="1289033" cy="1495215"/>
          </a:xfrm>
        </p:grpSpPr>
        <p:sp>
          <p:nvSpPr>
            <p:cNvPr id="16" name="六边形 15">
              <a:extLst>
                <a:ext uri="{FF2B5EF4-FFF2-40B4-BE49-F238E27FC236}">
                  <a16:creationId xmlns:a16="http://schemas.microsoft.com/office/drawing/2014/main" id="{8D6AEB67-72C4-4D63-BB24-87E69D715F1E}"/>
                </a:ext>
              </a:extLst>
            </p:cNvPr>
            <p:cNvSpPr/>
            <p:nvPr/>
          </p:nvSpPr>
          <p:spPr>
            <a:xfrm rot="16200000">
              <a:off x="1265607" y="2039772"/>
              <a:ext cx="1495215" cy="1289033"/>
            </a:xfrm>
            <a:prstGeom prst="hexagon">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54C2005-123C-485C-89E4-DC7DDA99E31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49920" y="2338619"/>
              <a:ext cx="701771" cy="661593"/>
            </a:xfrm>
            <a:prstGeom prst="rect">
              <a:avLst/>
            </a:prstGeom>
          </p:spPr>
        </p:pic>
      </p:grpSp>
      <p:cxnSp>
        <p:nvCxnSpPr>
          <p:cNvPr id="23" name="直接连接符 22">
            <a:extLst>
              <a:ext uri="{FF2B5EF4-FFF2-40B4-BE49-F238E27FC236}">
                <a16:creationId xmlns:a16="http://schemas.microsoft.com/office/drawing/2014/main" id="{03E71798-66E4-4329-B482-3D9AD4ED29D5}"/>
              </a:ext>
            </a:extLst>
          </p:cNvPr>
          <p:cNvCxnSpPr>
            <a:cxnSpLocks/>
          </p:cNvCxnSpPr>
          <p:nvPr userDrawn="1"/>
        </p:nvCxnSpPr>
        <p:spPr>
          <a:xfrm>
            <a:off x="6450518" y="6495274"/>
            <a:ext cx="3349135" cy="22207"/>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B843D70-602D-45C9-93AC-B0D8721C8A42}"/>
              </a:ext>
            </a:extLst>
          </p:cNvPr>
          <p:cNvCxnSpPr>
            <a:cxnSpLocks/>
          </p:cNvCxnSpPr>
          <p:nvPr userDrawn="1"/>
        </p:nvCxnSpPr>
        <p:spPr>
          <a:xfrm>
            <a:off x="5061" y="6495274"/>
            <a:ext cx="1882846" cy="14466"/>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111DD03-AE6E-4E4D-8DBA-88F15700C95A}"/>
              </a:ext>
            </a:extLst>
          </p:cNvPr>
          <p:cNvCxnSpPr>
            <a:cxnSpLocks/>
          </p:cNvCxnSpPr>
          <p:nvPr userDrawn="1"/>
        </p:nvCxnSpPr>
        <p:spPr>
          <a:xfrm>
            <a:off x="10411214" y="6495274"/>
            <a:ext cx="1780786" cy="6773"/>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D6679D5B-48ED-4981-BC3D-586E46B4D7B0}"/>
              </a:ext>
            </a:extLst>
          </p:cNvPr>
          <p:cNvSpPr/>
          <p:nvPr userDrawn="1"/>
        </p:nvSpPr>
        <p:spPr>
          <a:xfrm>
            <a:off x="0" y="-15208"/>
            <a:ext cx="12192000" cy="363468"/>
          </a:xfrm>
          <a:prstGeom prst="rect">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五边形 11">
            <a:extLst>
              <a:ext uri="{FF2B5EF4-FFF2-40B4-BE49-F238E27FC236}">
                <a16:creationId xmlns:a16="http://schemas.microsoft.com/office/drawing/2014/main" id="{C5163876-EBE3-48E2-832C-AD96F0722EE1}"/>
              </a:ext>
            </a:extLst>
          </p:cNvPr>
          <p:cNvSpPr/>
          <p:nvPr/>
        </p:nvSpPr>
        <p:spPr>
          <a:xfrm rot="5400000">
            <a:off x="10745899" y="276523"/>
            <a:ext cx="1672589" cy="1219614"/>
          </a:xfrm>
          <a:prstGeom prst="homePlate">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DD5F7E21-9717-4C13-B349-99F6FCB90717}"/>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042150" y="146530"/>
            <a:ext cx="1080086" cy="1080086"/>
          </a:xfrm>
          <a:prstGeom prst="rect">
            <a:avLst/>
          </a:prstGeom>
        </p:spPr>
      </p:pic>
    </p:spTree>
    <p:extLst>
      <p:ext uri="{BB962C8B-B14F-4D97-AF65-F5344CB8AC3E}">
        <p14:creationId xmlns:p14="http://schemas.microsoft.com/office/powerpoint/2010/main" val="350792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b="1" kern="1200">
          <a:solidFill>
            <a:schemeClr val="tx1"/>
          </a:solidFill>
          <a:latin typeface="华文仿宋" panose="02010600040101010101" pitchFamily="2" charset="-122"/>
          <a:ea typeface="华文仿宋" panose="0201060004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6.jpeg"/><Relationship Id="rId5" Type="http://schemas.openxmlformats.org/officeDocument/2006/relationships/oleObject" Target="../embeddings/oleObject2.bin"/><Relationship Id="rId10" Type="http://schemas.openxmlformats.org/officeDocument/2006/relationships/image" Target="../media/image20.jpeg"/><Relationship Id="rId4" Type="http://schemas.openxmlformats.org/officeDocument/2006/relationships/image" Target="../media/image17.wmf"/><Relationship Id="rId9" Type="http://schemas.openxmlformats.org/officeDocument/2006/relationships/image" Target="../media/image19.jp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5.bin"/><Relationship Id="rId7" Type="http://schemas.openxmlformats.org/officeDocument/2006/relationships/image" Target="../media/image14.png"/><Relationship Id="rId12"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png"/><Relationship Id="rId11" Type="http://schemas.openxmlformats.org/officeDocument/2006/relationships/image" Target="../media/image23.wmf"/><Relationship Id="rId5" Type="http://schemas.openxmlformats.org/officeDocument/2006/relationships/image" Target="../media/image12.png"/><Relationship Id="rId10" Type="http://schemas.openxmlformats.org/officeDocument/2006/relationships/oleObject" Target="../embeddings/oleObject7.bin"/><Relationship Id="rId4" Type="http://schemas.openxmlformats.org/officeDocument/2006/relationships/image" Target="../media/image21.wmf"/><Relationship Id="rId9" Type="http://schemas.openxmlformats.org/officeDocument/2006/relationships/image" Target="../media/image2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12.bin"/><Relationship Id="rId3" Type="http://schemas.openxmlformats.org/officeDocument/2006/relationships/notesSlide" Target="../notesSlides/notesSlide7.xml"/><Relationship Id="rId7" Type="http://schemas.openxmlformats.org/officeDocument/2006/relationships/oleObject" Target="../embeddings/oleObject9.bin"/><Relationship Id="rId12" Type="http://schemas.openxmlformats.org/officeDocument/2006/relationships/image" Target="../media/image60.wmf"/><Relationship Id="rId17" Type="http://schemas.openxmlformats.org/officeDocument/2006/relationships/image" Target="../media/image65.png"/><Relationship Id="rId2" Type="http://schemas.openxmlformats.org/officeDocument/2006/relationships/slideLayout" Target="../slideLayouts/slideLayout2.xml"/><Relationship Id="rId16" Type="http://schemas.openxmlformats.org/officeDocument/2006/relationships/image" Target="../media/image62.wmf"/><Relationship Id="rId1" Type="http://schemas.openxmlformats.org/officeDocument/2006/relationships/vmlDrawing" Target="../drawings/vmlDrawing3.vml"/><Relationship Id="rId6" Type="http://schemas.openxmlformats.org/officeDocument/2006/relationships/image" Target="../media/image57.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59.wmf"/><Relationship Id="rId4" Type="http://schemas.openxmlformats.org/officeDocument/2006/relationships/image" Target="../media/image63.emf"/><Relationship Id="rId9" Type="http://schemas.openxmlformats.org/officeDocument/2006/relationships/oleObject" Target="../embeddings/oleObject10.bin"/><Relationship Id="rId14" Type="http://schemas.openxmlformats.org/officeDocument/2006/relationships/image" Target="../media/image61.wmf"/></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0.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65.wmf"/><Relationship Id="rId4" Type="http://schemas.openxmlformats.org/officeDocument/2006/relationships/oleObject" Target="../embeddings/oleObject14.bin"/><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69.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71.wmf"/><Relationship Id="rId4"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3.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3.bin"/><Relationship Id="rId11" Type="http://schemas.openxmlformats.org/officeDocument/2006/relationships/image" Target="../media/image81.png"/><Relationship Id="rId5" Type="http://schemas.openxmlformats.org/officeDocument/2006/relationships/image" Target="../media/image73.wmf"/><Relationship Id="rId10" Type="http://schemas.openxmlformats.org/officeDocument/2006/relationships/image" Target="../media/image80.png"/><Relationship Id="rId4" Type="http://schemas.openxmlformats.org/officeDocument/2006/relationships/oleObject" Target="../embeddings/oleObject22.bin"/><Relationship Id="rId9" Type="http://schemas.openxmlformats.org/officeDocument/2006/relationships/image" Target="../media/image75.wmf"/></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9.wmf"/><Relationship Id="rId5" Type="http://schemas.openxmlformats.org/officeDocument/2006/relationships/oleObject" Target="../embeddings/oleObject26.bin"/><Relationship Id="rId4" Type="http://schemas.openxmlformats.org/officeDocument/2006/relationships/image" Target="../media/image78.wmf"/></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notesSlide" Target="../notesSlides/notesSlide17.xml"/><Relationship Id="rId7" Type="http://schemas.openxmlformats.org/officeDocument/2006/relationships/oleObject" Target="../embeddings/oleObject28.bin"/><Relationship Id="rId12"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4.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86.wmf"/><Relationship Id="rId4" Type="http://schemas.openxmlformats.org/officeDocument/2006/relationships/image" Target="../media/image92.png"/><Relationship Id="rId9" Type="http://schemas.openxmlformats.org/officeDocument/2006/relationships/oleObject" Target="../embeddings/oleObject29.bin"/></Relationships>
</file>

<file path=ppt/slides/_rels/slide49.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image" Target="../media/image88.png"/><Relationship Id="rId3" Type="http://schemas.openxmlformats.org/officeDocument/2006/relationships/notesSlide" Target="../notesSlides/notesSlide18.xml"/><Relationship Id="rId7" Type="http://schemas.openxmlformats.org/officeDocument/2006/relationships/oleObject" Target="../embeddings/oleObject28.bin"/><Relationship Id="rId12"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4.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86.wmf"/><Relationship Id="rId4" Type="http://schemas.openxmlformats.org/officeDocument/2006/relationships/image" Target="../media/image93.png"/><Relationship Id="rId9" Type="http://schemas.openxmlformats.org/officeDocument/2006/relationships/oleObject" Target="../embeddings/oleObject29.bin"/></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0" y="6591869"/>
            <a:ext cx="12192000" cy="266131"/>
          </a:xfrm>
          <a:prstGeom prst="rect">
            <a:avLst/>
          </a:prstGeom>
          <a:solidFill>
            <a:srgbClr val="C8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rot="5400000">
            <a:off x="10391470" y="226488"/>
            <a:ext cx="1672589" cy="1219614"/>
          </a:xfrm>
          <a:prstGeom prst="homePlate">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57097" y="1968807"/>
            <a:ext cx="10175965" cy="3679061"/>
          </a:xfrm>
          <a:prstGeom prst="rect">
            <a:avLst/>
          </a:prstGeom>
          <a:solidFill>
            <a:srgbClr val="F3C5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88456" y="2233327"/>
            <a:ext cx="6913245" cy="784830"/>
          </a:xfrm>
          <a:prstGeom prst="rect">
            <a:avLst/>
          </a:prstGeom>
          <a:noFill/>
        </p:spPr>
        <p:txBody>
          <a:bodyPr wrap="square" rtlCol="0">
            <a:spAutoFit/>
          </a:bodyPr>
          <a:lstStyle/>
          <a:p>
            <a:pPr algn="ctr"/>
            <a:r>
              <a:rPr lang="zh-CN" altLang="en-US" sz="4500" b="1" dirty="0">
                <a:latin typeface="微软雅黑" panose="020B0503020204020204" charset="-122"/>
                <a:ea typeface="微软雅黑" panose="020B0503020204020204" charset="-122"/>
              </a:rPr>
              <a:t>机器学习</a:t>
            </a:r>
            <a:endParaRPr lang="en-US" altLang="zh-CN" sz="4500" b="1" dirty="0">
              <a:latin typeface="微软雅黑" panose="020B0503020204020204" charset="-122"/>
              <a:ea typeface="微软雅黑" panose="020B0503020204020204" charset="-122"/>
            </a:endParaRPr>
          </a:p>
        </p:txBody>
      </p:sp>
      <p:pic>
        <p:nvPicPr>
          <p:cNvPr id="10" name="图片 9">
            <a:extLst>
              <a:ext uri="{FF2B5EF4-FFF2-40B4-BE49-F238E27FC236}">
                <a16:creationId xmlns:a16="http://schemas.microsoft.com/office/drawing/2014/main" id="{5ABBE98B-9722-42DB-852C-BCFE97FCA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721" y="0"/>
            <a:ext cx="1080086" cy="1080086"/>
          </a:xfrm>
          <a:prstGeom prst="rect">
            <a:avLst/>
          </a:prstGeom>
        </p:spPr>
      </p:pic>
      <p:sp>
        <p:nvSpPr>
          <p:cNvPr id="14" name="文本框 13">
            <a:extLst>
              <a:ext uri="{FF2B5EF4-FFF2-40B4-BE49-F238E27FC236}">
                <a16:creationId xmlns:a16="http://schemas.microsoft.com/office/drawing/2014/main" id="{DB5CE9C9-6085-4501-9FB6-B2E6E3BEE18A}"/>
              </a:ext>
            </a:extLst>
          </p:cNvPr>
          <p:cNvSpPr txBox="1"/>
          <p:nvPr/>
        </p:nvSpPr>
        <p:spPr>
          <a:xfrm>
            <a:off x="3589044" y="3177328"/>
            <a:ext cx="5211683"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苏州大学计算机科学与技术学院</a:t>
            </a:r>
            <a:endParaRPr lang="en-US" altLang="zh-CN" sz="2800" b="1" dirty="0">
              <a:latin typeface="楷体" panose="02010609060101010101" pitchFamily="49" charset="-122"/>
              <a:ea typeface="楷体" panose="02010609060101010101" pitchFamily="49" charset="-122"/>
              <a:cs typeface="+mn-ea"/>
              <a:sym typeface="+mn-lt"/>
            </a:endParaRPr>
          </a:p>
        </p:txBody>
      </p:sp>
      <p:sp>
        <p:nvSpPr>
          <p:cNvPr id="16" name="文本框 15">
            <a:extLst>
              <a:ext uri="{FF2B5EF4-FFF2-40B4-BE49-F238E27FC236}">
                <a16:creationId xmlns:a16="http://schemas.microsoft.com/office/drawing/2014/main" id="{1DFAD935-73BC-4583-9093-1FF2218A0F58}"/>
              </a:ext>
            </a:extLst>
          </p:cNvPr>
          <p:cNvSpPr txBox="1"/>
          <p:nvPr/>
        </p:nvSpPr>
        <p:spPr>
          <a:xfrm>
            <a:off x="5187025" y="4155372"/>
            <a:ext cx="2339102"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主讲：周夏冰</a:t>
            </a:r>
            <a:endParaRPr lang="en-US" altLang="zh-CN" sz="2800" b="1" dirty="0">
              <a:latin typeface="楷体" panose="02010609060101010101" pitchFamily="49" charset="-122"/>
              <a:ea typeface="楷体" panose="02010609060101010101" pitchFamily="49" charset="-122"/>
              <a:cs typeface="+mn-ea"/>
              <a:sym typeface="+mn-lt"/>
            </a:endParaRPr>
          </a:p>
        </p:txBody>
      </p:sp>
      <p:sp>
        <p:nvSpPr>
          <p:cNvPr id="19" name="文本框 18">
            <a:extLst>
              <a:ext uri="{FF2B5EF4-FFF2-40B4-BE49-F238E27FC236}">
                <a16:creationId xmlns:a16="http://schemas.microsoft.com/office/drawing/2014/main" id="{F7EFBB11-A21F-4459-AA34-811C272ED094}"/>
              </a:ext>
            </a:extLst>
          </p:cNvPr>
          <p:cNvSpPr txBox="1"/>
          <p:nvPr/>
        </p:nvSpPr>
        <p:spPr>
          <a:xfrm>
            <a:off x="3589044" y="4687296"/>
            <a:ext cx="5508239"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邮箱：</a:t>
            </a:r>
            <a:r>
              <a:rPr lang="en-US" altLang="zh-CN" sz="2800" b="1" dirty="0">
                <a:latin typeface="楷体" panose="02010609060101010101" pitchFamily="49" charset="-122"/>
                <a:ea typeface="楷体" panose="02010609060101010101" pitchFamily="49" charset="-122"/>
                <a:cs typeface="+mn-ea"/>
                <a:sym typeface="+mn-lt"/>
              </a:rPr>
              <a:t>zhouxiabing@suda.edu.cn</a:t>
            </a:r>
          </a:p>
        </p:txBody>
      </p:sp>
      <p:sp>
        <p:nvSpPr>
          <p:cNvPr id="20" name="文本框 19">
            <a:extLst>
              <a:ext uri="{FF2B5EF4-FFF2-40B4-BE49-F238E27FC236}">
                <a16:creationId xmlns:a16="http://schemas.microsoft.com/office/drawing/2014/main" id="{653EB3F3-9275-417D-A8EE-1FDD33220B13}"/>
              </a:ext>
            </a:extLst>
          </p:cNvPr>
          <p:cNvSpPr txBox="1"/>
          <p:nvPr/>
        </p:nvSpPr>
        <p:spPr>
          <a:xfrm>
            <a:off x="4574465" y="3670702"/>
            <a:ext cx="3416320"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自然语言处理实验室</a:t>
            </a:r>
            <a:endParaRPr lang="en-US" altLang="zh-CN" sz="2800" b="1" dirty="0">
              <a:latin typeface="楷体" panose="02010609060101010101" pitchFamily="49" charset="-122"/>
              <a:ea typeface="楷体" panose="02010609060101010101" pitchFamily="49" charset="-122"/>
              <a:cs typeface="+mn-ea"/>
              <a:sym typeface="+mn-lt"/>
            </a:endParaRPr>
          </a:p>
        </p:txBody>
      </p:sp>
    </p:spTree>
    <p:extLst>
      <p:ext uri="{BB962C8B-B14F-4D97-AF65-F5344CB8AC3E}">
        <p14:creationId xmlns:p14="http://schemas.microsoft.com/office/powerpoint/2010/main" val="361147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par>
                          <p:cTn id="8" fill="hold">
                            <p:stCondLst>
                              <p:cond delay="1000"/>
                            </p:stCondLst>
                            <p:childTnLst>
                              <p:par>
                                <p:cTn id="9" presetID="41" presetClass="entr" presetSubtype="0" fill="hold" grpId="1" nodeType="after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7"/>
                                        </p:tgtEl>
                                        <p:attrNameLst>
                                          <p:attrName>ppt_y</p:attrName>
                                        </p:attrNameLst>
                                      </p:cBhvr>
                                      <p:tavLst>
                                        <p:tav tm="0">
                                          <p:val>
                                            <p:strVal val="#ppt_y"/>
                                          </p:val>
                                        </p:tav>
                                        <p:tav tm="100000">
                                          <p:val>
                                            <p:strVal val="#ppt_y"/>
                                          </p:val>
                                        </p:tav>
                                      </p:tavLst>
                                    </p:anim>
                                    <p:anim calcmode="lin" valueType="num">
                                      <p:cBhvr>
                                        <p:cTn id="13"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p:bldP spid="17" grpId="1"/>
      <p:bldP spid="14"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9A0B8B-7ADD-4BA3-8BA3-D159C3BF1A93}"/>
              </a:ext>
            </a:extLst>
          </p:cNvPr>
          <p:cNvSpPr>
            <a:spLocks noGrp="1"/>
          </p:cNvSpPr>
          <p:nvPr>
            <p:ph type="title"/>
          </p:nvPr>
        </p:nvSpPr>
        <p:spPr/>
        <p:txBody>
          <a:bodyPr/>
          <a:lstStyle/>
          <a:p>
            <a:r>
              <a:rPr lang="zh-CN" altLang="en-US" dirty="0"/>
              <a:t>机器学习</a:t>
            </a:r>
            <a:r>
              <a:rPr lang="en-US" altLang="zh-CN" dirty="0"/>
              <a:t>——</a:t>
            </a:r>
            <a:r>
              <a:rPr lang="zh-CN" altLang="en-US" dirty="0"/>
              <a:t>初识</a:t>
            </a:r>
          </a:p>
        </p:txBody>
      </p:sp>
      <p:sp>
        <p:nvSpPr>
          <p:cNvPr id="3" name="内容占位符 2">
            <a:extLst>
              <a:ext uri="{FF2B5EF4-FFF2-40B4-BE49-F238E27FC236}">
                <a16:creationId xmlns:a16="http://schemas.microsoft.com/office/drawing/2014/main" id="{E539FB20-F175-4FC3-8078-8B055972D795}"/>
              </a:ext>
            </a:extLst>
          </p:cNvPr>
          <p:cNvSpPr>
            <a:spLocks noGrp="1"/>
          </p:cNvSpPr>
          <p:nvPr>
            <p:ph idx="1"/>
          </p:nvPr>
        </p:nvSpPr>
        <p:spPr/>
        <p:txBody>
          <a:bodyPr>
            <a:normAutofit fontScale="85000" lnSpcReduction="10000"/>
          </a:bodyPr>
          <a:lstStyle/>
          <a:p>
            <a:pPr>
              <a:lnSpc>
                <a:spcPct val="300000"/>
              </a:lnSpc>
              <a:spcBef>
                <a:spcPts val="0"/>
              </a:spcBef>
            </a:pPr>
            <a:r>
              <a:rPr lang="en-US" altLang="zh-CN" dirty="0"/>
              <a:t>Speech Recognition</a:t>
            </a:r>
          </a:p>
          <a:p>
            <a:pPr>
              <a:lnSpc>
                <a:spcPct val="300000"/>
              </a:lnSpc>
            </a:pPr>
            <a:r>
              <a:rPr lang="en-US" altLang="zh-TW" dirty="0">
                <a:solidFill>
                  <a:prstClr val="black"/>
                </a:solidFill>
                <a:ea typeface="新細明體" panose="02020500000000000000" pitchFamily="18" charset="-120"/>
                <a:cs typeface="Times New Roman" panose="02020603050405020304" pitchFamily="18" charset="0"/>
              </a:rPr>
              <a:t>Image Recognition</a:t>
            </a:r>
          </a:p>
          <a:p>
            <a:pPr>
              <a:lnSpc>
                <a:spcPct val="300000"/>
              </a:lnSpc>
            </a:pPr>
            <a:r>
              <a:rPr lang="en-US" altLang="zh-TW" dirty="0">
                <a:solidFill>
                  <a:prstClr val="black"/>
                </a:solidFill>
                <a:ea typeface="新細明體" panose="02020500000000000000" pitchFamily="18" charset="-120"/>
                <a:cs typeface="Times New Roman" panose="02020603050405020304" pitchFamily="18" charset="0"/>
              </a:rPr>
              <a:t>Playing Go</a:t>
            </a:r>
          </a:p>
          <a:p>
            <a:pPr>
              <a:lnSpc>
                <a:spcPct val="300000"/>
              </a:lnSpc>
            </a:pPr>
            <a:r>
              <a:rPr lang="en-US" altLang="zh-TW" dirty="0">
                <a:solidFill>
                  <a:prstClr val="black"/>
                </a:solidFill>
                <a:ea typeface="新細明體" panose="02020500000000000000" pitchFamily="18" charset="-120"/>
                <a:cs typeface="Times New Roman" panose="02020603050405020304" pitchFamily="18" charset="0"/>
              </a:rPr>
              <a:t>Dialogue System</a:t>
            </a:r>
            <a:endParaRPr lang="zh-TW" altLang="en-US" dirty="0">
              <a:solidFill>
                <a:prstClr val="black"/>
              </a:solidFill>
              <a:ea typeface="新細明體" panose="02020500000000000000" pitchFamily="18" charset="-120"/>
              <a:cs typeface="Times New Roman" panose="02020603050405020304" pitchFamily="18" charset="0"/>
            </a:endParaRPr>
          </a:p>
          <a:p>
            <a:endParaRPr lang="en-US" altLang="zh-CN" dirty="0"/>
          </a:p>
          <a:p>
            <a:endParaRPr lang="zh-CN" altLang="en-US" dirty="0"/>
          </a:p>
        </p:txBody>
      </p:sp>
      <p:graphicFrame>
        <p:nvGraphicFramePr>
          <p:cNvPr id="4" name="Object 12">
            <a:extLst>
              <a:ext uri="{FF2B5EF4-FFF2-40B4-BE49-F238E27FC236}">
                <a16:creationId xmlns:a16="http://schemas.microsoft.com/office/drawing/2014/main" id="{97990AD9-368C-437C-90D2-0055A16ACDE8}"/>
              </a:ext>
            </a:extLst>
          </p:cNvPr>
          <p:cNvGraphicFramePr>
            <a:graphicFrameLocks noChangeAspect="1"/>
          </p:cNvGraphicFramePr>
          <p:nvPr>
            <p:extLst>
              <p:ext uri="{D42A27DB-BD31-4B8C-83A1-F6EECF244321}">
                <p14:modId xmlns:p14="http://schemas.microsoft.com/office/powerpoint/2010/main" val="2455010431"/>
              </p:ext>
            </p:extLst>
          </p:nvPr>
        </p:nvGraphicFramePr>
        <p:xfrm>
          <a:off x="3574788" y="2085661"/>
          <a:ext cx="3822700" cy="460375"/>
        </p:xfrm>
        <a:graphic>
          <a:graphicData uri="http://schemas.openxmlformats.org/presentationml/2006/ole">
            <mc:AlternateContent xmlns:mc="http://schemas.openxmlformats.org/markup-compatibility/2006">
              <mc:Choice xmlns:v="urn:schemas-microsoft-com:vml" Requires="v">
                <p:oleObj spid="_x0000_s1318" name="方程式" r:id="rId3" imgW="1790640" imgH="215640" progId="Equation.3">
                  <p:embed/>
                </p:oleObj>
              </mc:Choice>
              <mc:Fallback>
                <p:oleObj name="方程式" r:id="rId3" imgW="1790640" imgH="215640" progId="Equation.3">
                  <p:embed/>
                  <p:pic>
                    <p:nvPicPr>
                      <p:cNvPr id="5" name="Object 12">
                        <a:extLst>
                          <a:ext uri="{FF2B5EF4-FFF2-40B4-BE49-F238E27FC236}">
                            <a16:creationId xmlns:a16="http://schemas.microsoft.com/office/drawing/2014/main" id="{125F2B5F-780B-427C-9DAE-C1239A7EE31C}"/>
                          </a:ext>
                        </a:extLst>
                      </p:cNvPr>
                      <p:cNvPicPr>
                        <a:picLocks noChangeAspect="1" noChangeArrowheads="1"/>
                      </p:cNvPicPr>
                      <p:nvPr/>
                    </p:nvPicPr>
                    <p:blipFill>
                      <a:blip r:embed="rId4"/>
                      <a:srcRect/>
                      <a:stretch>
                        <a:fillRect/>
                      </a:stretch>
                    </p:blipFill>
                    <p:spPr bwMode="auto">
                      <a:xfrm>
                        <a:off x="3574788" y="2085661"/>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a:extLst>
              <a:ext uri="{FF2B5EF4-FFF2-40B4-BE49-F238E27FC236}">
                <a16:creationId xmlns:a16="http://schemas.microsoft.com/office/drawing/2014/main" id="{D4F11156-CBBE-4113-AF90-FD2782F87814}"/>
              </a:ext>
            </a:extLst>
          </p:cNvPr>
          <p:cNvGraphicFramePr>
            <a:graphicFrameLocks noChangeAspect="1"/>
          </p:cNvGraphicFramePr>
          <p:nvPr>
            <p:extLst>
              <p:ext uri="{D42A27DB-BD31-4B8C-83A1-F6EECF244321}">
                <p14:modId xmlns:p14="http://schemas.microsoft.com/office/powerpoint/2010/main" val="1108108213"/>
              </p:ext>
            </p:extLst>
          </p:nvPr>
        </p:nvGraphicFramePr>
        <p:xfrm>
          <a:off x="3574788" y="3184979"/>
          <a:ext cx="3822700" cy="460375"/>
        </p:xfrm>
        <a:graphic>
          <a:graphicData uri="http://schemas.openxmlformats.org/presentationml/2006/ole">
            <mc:AlternateContent xmlns:mc="http://schemas.openxmlformats.org/markup-compatibility/2006">
              <mc:Choice xmlns:v="urn:schemas-microsoft-com:vml" Requires="v">
                <p:oleObj spid="_x0000_s1319" name="方程式" r:id="rId5" imgW="1790640" imgH="215640" progId="Equation.3">
                  <p:embed/>
                </p:oleObj>
              </mc:Choice>
              <mc:Fallback>
                <p:oleObj name="方程式" r:id="rId5" imgW="1790640" imgH="215640" progId="Equation.3">
                  <p:embed/>
                  <p:pic>
                    <p:nvPicPr>
                      <p:cNvPr id="7" name="Object 12">
                        <a:extLst>
                          <a:ext uri="{FF2B5EF4-FFF2-40B4-BE49-F238E27FC236}">
                            <a16:creationId xmlns:a16="http://schemas.microsoft.com/office/drawing/2014/main" id="{2CCF5F69-851E-4954-98ED-A66D6E9F26CB}"/>
                          </a:ext>
                        </a:extLst>
                      </p:cNvPr>
                      <p:cNvPicPr>
                        <a:picLocks noChangeAspect="1" noChangeArrowheads="1"/>
                      </p:cNvPicPr>
                      <p:nvPr/>
                    </p:nvPicPr>
                    <p:blipFill>
                      <a:blip r:embed="rId4"/>
                      <a:srcRect/>
                      <a:stretch>
                        <a:fillRect/>
                      </a:stretch>
                    </p:blipFill>
                    <p:spPr bwMode="auto">
                      <a:xfrm>
                        <a:off x="3574788" y="318497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a:extLst>
              <a:ext uri="{FF2B5EF4-FFF2-40B4-BE49-F238E27FC236}">
                <a16:creationId xmlns:a16="http://schemas.microsoft.com/office/drawing/2014/main" id="{606CAD90-6F41-499E-B6AA-D96D2FCBDB60}"/>
              </a:ext>
            </a:extLst>
          </p:cNvPr>
          <p:cNvGraphicFramePr>
            <a:graphicFrameLocks noChangeAspect="1"/>
          </p:cNvGraphicFramePr>
          <p:nvPr>
            <p:extLst>
              <p:ext uri="{D42A27DB-BD31-4B8C-83A1-F6EECF244321}">
                <p14:modId xmlns:p14="http://schemas.microsoft.com/office/powerpoint/2010/main" val="4224745504"/>
              </p:ext>
            </p:extLst>
          </p:nvPr>
        </p:nvGraphicFramePr>
        <p:xfrm>
          <a:off x="3574788" y="4403101"/>
          <a:ext cx="3822700" cy="460375"/>
        </p:xfrm>
        <a:graphic>
          <a:graphicData uri="http://schemas.openxmlformats.org/presentationml/2006/ole">
            <mc:AlternateContent xmlns:mc="http://schemas.openxmlformats.org/markup-compatibility/2006">
              <mc:Choice xmlns:v="urn:schemas-microsoft-com:vml" Requires="v">
                <p:oleObj spid="_x0000_s1320" name="方程式" r:id="rId6" imgW="1790640" imgH="215640" progId="Equation.3">
                  <p:embed/>
                </p:oleObj>
              </mc:Choice>
              <mc:Fallback>
                <p:oleObj name="方程式" r:id="rId6" imgW="1790640" imgH="215640" progId="Equation.3">
                  <p:embed/>
                  <p:pic>
                    <p:nvPicPr>
                      <p:cNvPr id="8" name="Object 12">
                        <a:extLst>
                          <a:ext uri="{FF2B5EF4-FFF2-40B4-BE49-F238E27FC236}">
                            <a16:creationId xmlns:a16="http://schemas.microsoft.com/office/drawing/2014/main" id="{2E438905-A43F-4208-AC48-549E4B1F7AE0}"/>
                          </a:ext>
                        </a:extLst>
                      </p:cNvPr>
                      <p:cNvPicPr>
                        <a:picLocks noChangeAspect="1" noChangeArrowheads="1"/>
                      </p:cNvPicPr>
                      <p:nvPr/>
                    </p:nvPicPr>
                    <p:blipFill>
                      <a:blip r:embed="rId4"/>
                      <a:srcRect/>
                      <a:stretch>
                        <a:fillRect/>
                      </a:stretch>
                    </p:blipFill>
                    <p:spPr bwMode="auto">
                      <a:xfrm>
                        <a:off x="3574788" y="4403101"/>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a:extLst>
              <a:ext uri="{FF2B5EF4-FFF2-40B4-BE49-F238E27FC236}">
                <a16:creationId xmlns:a16="http://schemas.microsoft.com/office/drawing/2014/main" id="{2D0A075A-E72D-4B95-88FB-64B72E001705}"/>
              </a:ext>
            </a:extLst>
          </p:cNvPr>
          <p:cNvGraphicFramePr>
            <a:graphicFrameLocks noChangeAspect="1"/>
          </p:cNvGraphicFramePr>
          <p:nvPr>
            <p:extLst>
              <p:ext uri="{D42A27DB-BD31-4B8C-83A1-F6EECF244321}">
                <p14:modId xmlns:p14="http://schemas.microsoft.com/office/powerpoint/2010/main" val="44940455"/>
              </p:ext>
            </p:extLst>
          </p:nvPr>
        </p:nvGraphicFramePr>
        <p:xfrm>
          <a:off x="3574788" y="5502160"/>
          <a:ext cx="3578225" cy="460375"/>
        </p:xfrm>
        <a:graphic>
          <a:graphicData uri="http://schemas.openxmlformats.org/presentationml/2006/ole">
            <mc:AlternateContent xmlns:mc="http://schemas.openxmlformats.org/markup-compatibility/2006">
              <mc:Choice xmlns:v="urn:schemas-microsoft-com:vml" Requires="v">
                <p:oleObj spid="_x0000_s1321" name="方程式" r:id="rId7" imgW="1676160" imgH="215640" progId="Equation.3">
                  <p:embed/>
                </p:oleObj>
              </mc:Choice>
              <mc:Fallback>
                <p:oleObj name="方程式" r:id="rId7" imgW="1676160" imgH="215640" progId="Equation.3">
                  <p:embed/>
                  <p:pic>
                    <p:nvPicPr>
                      <p:cNvPr id="9" name="Object 12">
                        <a:extLst>
                          <a:ext uri="{FF2B5EF4-FFF2-40B4-BE49-F238E27FC236}">
                            <a16:creationId xmlns:a16="http://schemas.microsoft.com/office/drawing/2014/main" id="{3927F33C-AA6E-4F8A-A092-90B17F980F37}"/>
                          </a:ext>
                        </a:extLst>
                      </p:cNvPr>
                      <p:cNvPicPr>
                        <a:picLocks noChangeAspect="1" noChangeArrowheads="1"/>
                      </p:cNvPicPr>
                      <p:nvPr/>
                    </p:nvPicPr>
                    <p:blipFill>
                      <a:blip r:embed="rId8"/>
                      <a:srcRect/>
                      <a:stretch>
                        <a:fillRect/>
                      </a:stretch>
                    </p:blipFill>
                    <p:spPr bwMode="auto">
                      <a:xfrm>
                        <a:off x="3574788" y="5502160"/>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a:extLst>
              <a:ext uri="{FF2B5EF4-FFF2-40B4-BE49-F238E27FC236}">
                <a16:creationId xmlns:a16="http://schemas.microsoft.com/office/drawing/2014/main" id="{FB0088AA-C701-4B1E-9C09-BC4BF55D3AAA}"/>
              </a:ext>
            </a:extLst>
          </p:cNvPr>
          <p:cNvSpPr txBox="1"/>
          <p:nvPr/>
        </p:nvSpPr>
        <p:spPr>
          <a:xfrm>
            <a:off x="7397488" y="3153556"/>
            <a:ext cx="947054" cy="523220"/>
          </a:xfrm>
          <a:prstGeom prst="rect">
            <a:avLst/>
          </a:prstGeom>
          <a:noFill/>
        </p:spPr>
        <p:txBody>
          <a:bodyPr wrap="square" rtlCol="0">
            <a:spAutoFit/>
          </a:bodyPr>
          <a:lstStyle/>
          <a:p>
            <a:pPr defTabSz="457200"/>
            <a:r>
              <a:rPr lang="en-US" altLang="zh-TW" sz="2800" dirty="0">
                <a:solidFill>
                  <a:prstClr val="black"/>
                </a:solidFill>
                <a:latin typeface="Tw Cen MT" panose="020B0602020104020603"/>
                <a:ea typeface="新細明體" panose="02020500000000000000" pitchFamily="18" charset="-120"/>
              </a:rPr>
              <a:t>“Cat”</a:t>
            </a:r>
            <a:endParaRPr lang="zh-TW" altLang="en-US" sz="2800" dirty="0">
              <a:solidFill>
                <a:prstClr val="black"/>
              </a:solidFill>
              <a:latin typeface="Tw Cen MT" panose="020B0602020104020603"/>
              <a:ea typeface="新細明體" panose="02020500000000000000" pitchFamily="18" charset="-120"/>
            </a:endParaRPr>
          </a:p>
        </p:txBody>
      </p:sp>
      <p:sp>
        <p:nvSpPr>
          <p:cNvPr id="9" name="文字方塊 8">
            <a:extLst>
              <a:ext uri="{FF2B5EF4-FFF2-40B4-BE49-F238E27FC236}">
                <a16:creationId xmlns:a16="http://schemas.microsoft.com/office/drawing/2014/main" id="{D2F09DBD-4122-4770-BE5C-AD76CBEC5E78}"/>
              </a:ext>
            </a:extLst>
          </p:cNvPr>
          <p:cNvSpPr txBox="1"/>
          <p:nvPr/>
        </p:nvSpPr>
        <p:spPr>
          <a:xfrm>
            <a:off x="7397488" y="2054478"/>
            <a:ext cx="2298182" cy="523220"/>
          </a:xfrm>
          <a:prstGeom prst="rect">
            <a:avLst/>
          </a:prstGeom>
          <a:noFill/>
        </p:spPr>
        <p:txBody>
          <a:bodyPr wrap="square" rtlCol="0">
            <a:spAutoFit/>
          </a:bodyPr>
          <a:lstStyle/>
          <a:p>
            <a:pPr defTabSz="457200"/>
            <a:r>
              <a:rPr lang="en-US" altLang="zh-TW" sz="2800" dirty="0">
                <a:solidFill>
                  <a:prstClr val="black"/>
                </a:solidFill>
                <a:latin typeface="Tw Cen MT" panose="020B0602020104020603"/>
                <a:ea typeface="新細明體" panose="02020500000000000000" pitchFamily="18" charset="-120"/>
              </a:rPr>
              <a:t>“How are you”</a:t>
            </a:r>
            <a:endParaRPr lang="zh-TW" altLang="en-US" sz="2800" dirty="0">
              <a:solidFill>
                <a:prstClr val="black"/>
              </a:solidFill>
              <a:latin typeface="Tw Cen MT" panose="020B0602020104020603"/>
              <a:ea typeface="新細明體" panose="02020500000000000000" pitchFamily="18" charset="-120"/>
            </a:endParaRPr>
          </a:p>
        </p:txBody>
      </p:sp>
      <p:sp>
        <p:nvSpPr>
          <p:cNvPr id="10" name="文字方塊 9">
            <a:extLst>
              <a:ext uri="{FF2B5EF4-FFF2-40B4-BE49-F238E27FC236}">
                <a16:creationId xmlns:a16="http://schemas.microsoft.com/office/drawing/2014/main" id="{02B2666A-C5DD-40DB-A219-337D74B6F6E6}"/>
              </a:ext>
            </a:extLst>
          </p:cNvPr>
          <p:cNvSpPr txBox="1"/>
          <p:nvPr/>
        </p:nvSpPr>
        <p:spPr>
          <a:xfrm>
            <a:off x="7397489" y="4345412"/>
            <a:ext cx="1239914" cy="523220"/>
          </a:xfrm>
          <a:prstGeom prst="rect">
            <a:avLst/>
          </a:prstGeom>
          <a:noFill/>
        </p:spPr>
        <p:txBody>
          <a:bodyPr wrap="square" rtlCol="0">
            <a:spAutoFit/>
          </a:bodyPr>
          <a:lstStyle/>
          <a:p>
            <a:pPr defTabSz="457200"/>
            <a:r>
              <a:rPr lang="en-US" altLang="zh-TW" sz="2800" dirty="0">
                <a:solidFill>
                  <a:prstClr val="black"/>
                </a:solidFill>
                <a:latin typeface="Tw Cen MT" panose="020B0602020104020603"/>
                <a:ea typeface="新細明體" panose="02020500000000000000" pitchFamily="18" charset="-120"/>
              </a:rPr>
              <a:t>“5-5”</a:t>
            </a:r>
            <a:endParaRPr lang="zh-TW" altLang="en-US" sz="2800" dirty="0">
              <a:solidFill>
                <a:prstClr val="black"/>
              </a:solidFill>
              <a:latin typeface="Tw Cen MT" panose="020B0602020104020603"/>
              <a:ea typeface="新細明體" panose="02020500000000000000" pitchFamily="18" charset="-120"/>
            </a:endParaRPr>
          </a:p>
        </p:txBody>
      </p:sp>
      <p:sp>
        <p:nvSpPr>
          <p:cNvPr id="11" name="文字方塊 10">
            <a:extLst>
              <a:ext uri="{FF2B5EF4-FFF2-40B4-BE49-F238E27FC236}">
                <a16:creationId xmlns:a16="http://schemas.microsoft.com/office/drawing/2014/main" id="{E1E0B89A-275B-499C-8DAD-7BE0EF447B94}"/>
              </a:ext>
            </a:extLst>
          </p:cNvPr>
          <p:cNvSpPr txBox="1"/>
          <p:nvPr/>
        </p:nvSpPr>
        <p:spPr>
          <a:xfrm>
            <a:off x="7522466" y="5521010"/>
            <a:ext cx="1499137" cy="523220"/>
          </a:xfrm>
          <a:prstGeom prst="rect">
            <a:avLst/>
          </a:prstGeom>
          <a:noFill/>
        </p:spPr>
        <p:txBody>
          <a:bodyPr wrap="square" rtlCol="0">
            <a:spAutoFit/>
          </a:bodyPr>
          <a:lstStyle/>
          <a:p>
            <a:pPr defTabSz="457200"/>
            <a:r>
              <a:rPr lang="en-US" altLang="zh-TW" sz="2800" dirty="0">
                <a:solidFill>
                  <a:prstClr val="black"/>
                </a:solidFill>
                <a:latin typeface="Tw Cen MT" panose="020B0602020104020603"/>
                <a:ea typeface="新細明體" panose="02020500000000000000" pitchFamily="18" charset="-120"/>
              </a:rPr>
              <a:t>“Hello”</a:t>
            </a:r>
            <a:endParaRPr lang="zh-TW" altLang="en-US" sz="2800" dirty="0">
              <a:solidFill>
                <a:prstClr val="black"/>
              </a:solidFill>
              <a:latin typeface="Tw Cen MT" panose="020B0602020104020603"/>
              <a:ea typeface="新細明體" panose="02020500000000000000" pitchFamily="18" charset="-120"/>
            </a:endParaRPr>
          </a:p>
        </p:txBody>
      </p:sp>
      <p:pic>
        <p:nvPicPr>
          <p:cNvPr id="12" name="圖片 11">
            <a:extLst>
              <a:ext uri="{FF2B5EF4-FFF2-40B4-BE49-F238E27FC236}">
                <a16:creationId xmlns:a16="http://schemas.microsoft.com/office/drawing/2014/main" id="{6EE1AF25-E998-448C-8BD6-55B4F3F1103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68474" y="2029192"/>
            <a:ext cx="2921108" cy="516844"/>
          </a:xfrm>
          <a:prstGeom prst="rect">
            <a:avLst/>
          </a:prstGeom>
        </p:spPr>
      </p:pic>
      <p:sp>
        <p:nvSpPr>
          <p:cNvPr id="13" name="矩形 12">
            <a:extLst>
              <a:ext uri="{FF2B5EF4-FFF2-40B4-BE49-F238E27FC236}">
                <a16:creationId xmlns:a16="http://schemas.microsoft.com/office/drawing/2014/main" id="{3D3C7798-C85D-4073-9164-D614844E7105}"/>
              </a:ext>
            </a:extLst>
          </p:cNvPr>
          <p:cNvSpPr/>
          <p:nvPr/>
        </p:nvSpPr>
        <p:spPr>
          <a:xfrm>
            <a:off x="4013900" y="5455359"/>
            <a:ext cx="2659840" cy="523220"/>
          </a:xfrm>
          <a:prstGeom prst="rect">
            <a:avLst/>
          </a:prstGeom>
        </p:spPr>
        <p:txBody>
          <a:bodyPr wrap="square">
            <a:spAutoFit/>
          </a:bodyPr>
          <a:lstStyle/>
          <a:p>
            <a:pPr algn="ctr" defTabSz="457200"/>
            <a:r>
              <a:rPr lang="en-US" altLang="zh-TW" sz="2800" dirty="0">
                <a:solidFill>
                  <a:prstClr val="black"/>
                </a:solidFill>
                <a:latin typeface="Tw Cen MT" panose="020B0602020104020603"/>
                <a:ea typeface="新細明體" panose="02020500000000000000" pitchFamily="18" charset="-120"/>
              </a:rPr>
              <a:t>“Hi”</a:t>
            </a:r>
            <a:endParaRPr lang="zh-TW" altLang="en-US" sz="2800" dirty="0">
              <a:solidFill>
                <a:prstClr val="black"/>
              </a:solidFill>
              <a:latin typeface="Tw Cen MT" panose="020B0602020104020603"/>
              <a:ea typeface="新細明體" panose="02020500000000000000" pitchFamily="18" charset="-120"/>
            </a:endParaRPr>
          </a:p>
        </p:txBody>
      </p:sp>
      <p:pic>
        <p:nvPicPr>
          <p:cNvPr id="14" name="Picture 2" descr="http://y2.ifengimg.com/a/2016_11/2c7ef418c729099.jpg">
            <a:extLst>
              <a:ext uri="{FF2B5EF4-FFF2-40B4-BE49-F238E27FC236}">
                <a16:creationId xmlns:a16="http://schemas.microsoft.com/office/drawing/2014/main" id="{C42B1C12-1A20-489D-BD78-57116D5F43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2286" y="4228565"/>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5">
            <a:extLst>
              <a:ext uri="{FF2B5EF4-FFF2-40B4-BE49-F238E27FC236}">
                <a16:creationId xmlns:a16="http://schemas.microsoft.com/office/drawing/2014/main" id="{CAC29A87-711F-4549-B30B-35513F82401E}"/>
              </a:ext>
            </a:extLst>
          </p:cNvPr>
          <p:cNvSpPr txBox="1"/>
          <p:nvPr/>
        </p:nvSpPr>
        <p:spPr>
          <a:xfrm>
            <a:off x="3935707" y="5936364"/>
            <a:ext cx="2773299" cy="461665"/>
          </a:xfrm>
          <a:prstGeom prst="rect">
            <a:avLst/>
          </a:prstGeom>
          <a:noFill/>
        </p:spPr>
        <p:txBody>
          <a:bodyPr wrap="square" rtlCol="0">
            <a:spAutoFit/>
          </a:bodyPr>
          <a:lstStyle/>
          <a:p>
            <a:pPr algn="ctr" defTabSz="457200"/>
            <a:r>
              <a:rPr lang="en-US" altLang="zh-TW" sz="2400" dirty="0">
                <a:solidFill>
                  <a:prstClr val="black"/>
                </a:solidFill>
                <a:latin typeface="Tw Cen MT" panose="020B0602020104020603"/>
                <a:ea typeface="新細明體" panose="02020500000000000000" pitchFamily="18" charset="-120"/>
              </a:rPr>
              <a:t>(what the user said)</a:t>
            </a:r>
            <a:endParaRPr lang="zh-TW" altLang="en-US" sz="2400" dirty="0">
              <a:solidFill>
                <a:prstClr val="black"/>
              </a:solidFill>
              <a:latin typeface="Tw Cen MT" panose="020B0602020104020603"/>
              <a:ea typeface="新細明體" panose="02020500000000000000" pitchFamily="18" charset="-120"/>
            </a:endParaRPr>
          </a:p>
        </p:txBody>
      </p:sp>
      <p:sp>
        <p:nvSpPr>
          <p:cNvPr id="16" name="文字方塊 18">
            <a:extLst>
              <a:ext uri="{FF2B5EF4-FFF2-40B4-BE49-F238E27FC236}">
                <a16:creationId xmlns:a16="http://schemas.microsoft.com/office/drawing/2014/main" id="{2E5ED48E-41D8-4518-B5EB-C5827F42BAC6}"/>
              </a:ext>
            </a:extLst>
          </p:cNvPr>
          <p:cNvSpPr txBox="1"/>
          <p:nvPr/>
        </p:nvSpPr>
        <p:spPr>
          <a:xfrm>
            <a:off x="6751933" y="5936363"/>
            <a:ext cx="2773299" cy="461665"/>
          </a:xfrm>
          <a:prstGeom prst="rect">
            <a:avLst/>
          </a:prstGeom>
          <a:noFill/>
        </p:spPr>
        <p:txBody>
          <a:bodyPr wrap="square" rtlCol="0">
            <a:spAutoFit/>
          </a:bodyPr>
          <a:lstStyle/>
          <a:p>
            <a:pPr algn="ctr" defTabSz="457200"/>
            <a:r>
              <a:rPr lang="en-US" altLang="zh-TW" sz="2400" dirty="0">
                <a:solidFill>
                  <a:prstClr val="black"/>
                </a:solidFill>
                <a:latin typeface="Tw Cen MT" panose="020B0602020104020603"/>
                <a:ea typeface="新細明體" panose="02020500000000000000" pitchFamily="18" charset="-120"/>
              </a:rPr>
              <a:t>(system response)</a:t>
            </a:r>
            <a:endParaRPr lang="zh-TW" altLang="en-US" sz="2400" dirty="0">
              <a:solidFill>
                <a:prstClr val="black"/>
              </a:solidFill>
              <a:latin typeface="Tw Cen MT" panose="020B0602020104020603"/>
              <a:ea typeface="新細明體" panose="02020500000000000000" pitchFamily="18" charset="-120"/>
            </a:endParaRPr>
          </a:p>
        </p:txBody>
      </p:sp>
      <p:pic>
        <p:nvPicPr>
          <p:cNvPr id="17" name="Picture 12" descr="https://encrypted-tbn1.gstatic.com/images?q=tbn:ANd9GcRcwlRKAlSIaCI4W5PRYVbuBQQXifF-56bFqAjh9DMe-_3Lh8_YKw">
            <a:extLst>
              <a:ext uri="{FF2B5EF4-FFF2-40B4-BE49-F238E27FC236}">
                <a16:creationId xmlns:a16="http://schemas.microsoft.com/office/drawing/2014/main" id="{71C97003-3CF9-47E6-86B1-15063DD525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3230" y="3040022"/>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8C14B778-C3B7-4622-90D5-C01B863CCB7E}"/>
              </a:ext>
            </a:extLst>
          </p:cNvPr>
          <p:cNvSpPr txBox="1"/>
          <p:nvPr/>
        </p:nvSpPr>
        <p:spPr>
          <a:xfrm>
            <a:off x="8181649" y="4607022"/>
            <a:ext cx="1786326" cy="461665"/>
          </a:xfrm>
          <a:prstGeom prst="rect">
            <a:avLst/>
          </a:prstGeom>
          <a:noFill/>
        </p:spPr>
        <p:txBody>
          <a:bodyPr wrap="square" rtlCol="0">
            <a:spAutoFit/>
          </a:bodyPr>
          <a:lstStyle/>
          <a:p>
            <a:pPr algn="ctr" defTabSz="457200"/>
            <a:r>
              <a:rPr lang="en-US" altLang="zh-TW" sz="2400" dirty="0">
                <a:solidFill>
                  <a:prstClr val="black"/>
                </a:solidFill>
                <a:latin typeface="Tw Cen MT" panose="020B0602020104020603"/>
                <a:ea typeface="新細明體" panose="02020500000000000000" pitchFamily="18" charset="-120"/>
              </a:rPr>
              <a:t>(next move)</a:t>
            </a:r>
            <a:endParaRPr lang="zh-TW" altLang="en-US" sz="2400" dirty="0">
              <a:solidFill>
                <a:prstClr val="black"/>
              </a:solidFill>
              <a:latin typeface="Tw Cen MT" panose="020B0602020104020603"/>
              <a:ea typeface="新細明體" panose="02020500000000000000" pitchFamily="18" charset="-120"/>
            </a:endParaRPr>
          </a:p>
        </p:txBody>
      </p:sp>
    </p:spTree>
    <p:extLst>
      <p:ext uri="{BB962C8B-B14F-4D97-AF65-F5344CB8AC3E}">
        <p14:creationId xmlns:p14="http://schemas.microsoft.com/office/powerpoint/2010/main" val="190393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A3BAA-5D3F-4191-8CC9-450A318B3BAA}"/>
              </a:ext>
            </a:extLst>
          </p:cNvPr>
          <p:cNvSpPr>
            <a:spLocks noGrp="1"/>
          </p:cNvSpPr>
          <p:nvPr>
            <p:ph type="title"/>
          </p:nvPr>
        </p:nvSpPr>
        <p:spPr/>
        <p:txBody>
          <a:bodyPr/>
          <a:lstStyle/>
          <a:p>
            <a:r>
              <a:rPr lang="zh-CN" altLang="en-US" dirty="0"/>
              <a:t>机器学习</a:t>
            </a:r>
            <a:r>
              <a:rPr lang="en-US" altLang="zh-CN" dirty="0"/>
              <a:t>——</a:t>
            </a:r>
            <a:r>
              <a:rPr lang="zh-CN" altLang="en-US" dirty="0"/>
              <a:t>初识</a:t>
            </a:r>
          </a:p>
        </p:txBody>
      </p:sp>
      <p:sp>
        <p:nvSpPr>
          <p:cNvPr id="4" name="圓柱 5">
            <a:extLst>
              <a:ext uri="{FF2B5EF4-FFF2-40B4-BE49-F238E27FC236}">
                <a16:creationId xmlns:a16="http://schemas.microsoft.com/office/drawing/2014/main" id="{FCBA9939-066B-476A-81EE-343BB092E390}"/>
              </a:ext>
            </a:extLst>
          </p:cNvPr>
          <p:cNvSpPr/>
          <p:nvPr/>
        </p:nvSpPr>
        <p:spPr>
          <a:xfrm>
            <a:off x="2091776" y="1768269"/>
            <a:ext cx="1636295" cy="1090863"/>
          </a:xfrm>
          <a:prstGeom prst="can">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A set of function</a:t>
            </a:r>
            <a:endParaRPr lang="zh-TW" altLang="en-US" sz="2400" kern="0" dirty="0">
              <a:solidFill>
                <a:prstClr val="black"/>
              </a:solidFill>
              <a:latin typeface="Calibri" panose="020F0502020204030204"/>
            </a:endParaRPr>
          </a:p>
        </p:txBody>
      </p:sp>
      <p:graphicFrame>
        <p:nvGraphicFramePr>
          <p:cNvPr id="5" name="Object 12">
            <a:extLst>
              <a:ext uri="{FF2B5EF4-FFF2-40B4-BE49-F238E27FC236}">
                <a16:creationId xmlns:a16="http://schemas.microsoft.com/office/drawing/2014/main" id="{7E4C81D5-4858-47AF-9407-0DDE156E3CB9}"/>
              </a:ext>
            </a:extLst>
          </p:cNvPr>
          <p:cNvGraphicFramePr>
            <a:graphicFrameLocks noChangeAspect="1"/>
          </p:cNvGraphicFramePr>
          <p:nvPr>
            <p:extLst>
              <p:ext uri="{D42A27DB-BD31-4B8C-83A1-F6EECF244321}">
                <p14:modId xmlns:p14="http://schemas.microsoft.com/office/powerpoint/2010/main" val="3514399152"/>
              </p:ext>
            </p:extLst>
          </p:nvPr>
        </p:nvGraphicFramePr>
        <p:xfrm>
          <a:off x="3823921" y="2397295"/>
          <a:ext cx="1109662" cy="461962"/>
        </p:xfrm>
        <a:graphic>
          <a:graphicData uri="http://schemas.openxmlformats.org/presentationml/2006/ole">
            <mc:AlternateContent xmlns:mc="http://schemas.openxmlformats.org/markup-compatibility/2006">
              <mc:Choice xmlns:v="urn:schemas-microsoft-com:vml" Requires="v">
                <p:oleObj spid="_x0000_s2266" name="方程式" r:id="rId3" imgW="520560" imgH="215640" progId="Equation.3">
                  <p:embed/>
                </p:oleObj>
              </mc:Choice>
              <mc:Fallback>
                <p:oleObj name="方程式" r:id="rId3" imgW="520560" imgH="215640" progId="Equation.3">
                  <p:embed/>
                  <p:pic>
                    <p:nvPicPr>
                      <p:cNvPr id="4" name="Object 12">
                        <a:extLst>
                          <a:ext uri="{FF2B5EF4-FFF2-40B4-BE49-F238E27FC236}">
                            <a16:creationId xmlns:a16="http://schemas.microsoft.com/office/drawing/2014/main" id="{5555FB93-85BA-457C-BEB4-2454A4902D78}"/>
                          </a:ext>
                        </a:extLst>
                      </p:cNvPr>
                      <p:cNvPicPr>
                        <a:picLocks noChangeAspect="1" noChangeArrowheads="1"/>
                      </p:cNvPicPr>
                      <p:nvPr/>
                    </p:nvPicPr>
                    <p:blipFill>
                      <a:blip r:embed="rId4"/>
                      <a:srcRect/>
                      <a:stretch>
                        <a:fillRect/>
                      </a:stretch>
                    </p:blipFill>
                    <p:spPr bwMode="auto">
                      <a:xfrm>
                        <a:off x="3823921" y="239729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17">
            <a:extLst>
              <a:ext uri="{FF2B5EF4-FFF2-40B4-BE49-F238E27FC236}">
                <a16:creationId xmlns:a16="http://schemas.microsoft.com/office/drawing/2014/main" id="{A0EE94D6-29B7-4385-A2B2-BC08E5EA47CC}"/>
              </a:ext>
            </a:extLst>
          </p:cNvPr>
          <p:cNvSpPr txBox="1"/>
          <p:nvPr/>
        </p:nvSpPr>
        <p:spPr>
          <a:xfrm>
            <a:off x="3823922" y="1861242"/>
            <a:ext cx="1205154" cy="52322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rPr>
              <a:t>Model</a:t>
            </a:r>
            <a:endParaRPr lang="zh-TW" altLang="en-US" sz="2800" kern="0" dirty="0">
              <a:solidFill>
                <a:prstClr val="white"/>
              </a:solidFill>
              <a:latin typeface="Calibri" panose="020F0502020204030204"/>
            </a:endParaRPr>
          </a:p>
        </p:txBody>
      </p:sp>
      <p:sp>
        <p:nvSpPr>
          <p:cNvPr id="7" name="圓柱 22">
            <a:extLst>
              <a:ext uri="{FF2B5EF4-FFF2-40B4-BE49-F238E27FC236}">
                <a16:creationId xmlns:a16="http://schemas.microsoft.com/office/drawing/2014/main" id="{E73803F3-9418-4B5F-9484-6BC402082A82}"/>
              </a:ext>
            </a:extLst>
          </p:cNvPr>
          <p:cNvSpPr/>
          <p:nvPr/>
        </p:nvSpPr>
        <p:spPr>
          <a:xfrm>
            <a:off x="2032997" y="4949362"/>
            <a:ext cx="1636295" cy="1090863"/>
          </a:xfrm>
          <a:prstGeom prst="ca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Training</a:t>
            </a:r>
          </a:p>
          <a:p>
            <a:pPr algn="ctr">
              <a:defRPr/>
            </a:pPr>
            <a:r>
              <a:rPr lang="en-US" altLang="zh-TW" sz="2400" kern="0" dirty="0">
                <a:solidFill>
                  <a:prstClr val="black"/>
                </a:solidFill>
                <a:latin typeface="Calibri" panose="020F0502020204030204"/>
              </a:rPr>
              <a:t>Data</a:t>
            </a:r>
            <a:endParaRPr lang="zh-TW" altLang="en-US" sz="2400" kern="0" dirty="0">
              <a:solidFill>
                <a:prstClr val="black"/>
              </a:solidFill>
              <a:latin typeface="Calibri" panose="020F0502020204030204"/>
            </a:endParaRPr>
          </a:p>
        </p:txBody>
      </p:sp>
      <p:sp>
        <p:nvSpPr>
          <p:cNvPr id="8" name="圓角矩形 26">
            <a:extLst>
              <a:ext uri="{FF2B5EF4-FFF2-40B4-BE49-F238E27FC236}">
                <a16:creationId xmlns:a16="http://schemas.microsoft.com/office/drawing/2014/main" id="{DA844F8C-97F7-48B4-8ACF-41F3D1778F3A}"/>
              </a:ext>
            </a:extLst>
          </p:cNvPr>
          <p:cNvSpPr/>
          <p:nvPr/>
        </p:nvSpPr>
        <p:spPr>
          <a:xfrm>
            <a:off x="1895096" y="3395200"/>
            <a:ext cx="1912095" cy="1090863"/>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Goodness of function f</a:t>
            </a:r>
            <a:endParaRPr lang="en-US" altLang="zh-TW" sz="2400" kern="0" baseline="30000" dirty="0">
              <a:solidFill>
                <a:prstClr val="black"/>
              </a:solidFill>
              <a:latin typeface="Calibri" panose="020F0502020204030204"/>
            </a:endParaRPr>
          </a:p>
        </p:txBody>
      </p:sp>
      <p:cxnSp>
        <p:nvCxnSpPr>
          <p:cNvPr id="9" name="直線單箭頭接點 27">
            <a:extLst>
              <a:ext uri="{FF2B5EF4-FFF2-40B4-BE49-F238E27FC236}">
                <a16:creationId xmlns:a16="http://schemas.microsoft.com/office/drawing/2014/main" id="{35404A10-28AD-4D89-9825-6C805B0130E3}"/>
              </a:ext>
            </a:extLst>
          </p:cNvPr>
          <p:cNvCxnSpPr/>
          <p:nvPr/>
        </p:nvCxnSpPr>
        <p:spPr>
          <a:xfrm flipV="1">
            <a:off x="2872201" y="4507834"/>
            <a:ext cx="0" cy="545431"/>
          </a:xfrm>
          <a:prstGeom prst="straightConnector1">
            <a:avLst/>
          </a:prstGeom>
          <a:noFill/>
          <a:ln w="38100" cap="flat" cmpd="sng" algn="ctr">
            <a:solidFill>
              <a:sysClr val="windowText" lastClr="000000"/>
            </a:solidFill>
            <a:prstDash val="solid"/>
            <a:miter lim="800000"/>
            <a:tailEnd type="triangle"/>
          </a:ln>
          <a:effectLst/>
        </p:spPr>
      </p:cxnSp>
      <p:cxnSp>
        <p:nvCxnSpPr>
          <p:cNvPr id="10" name="直線單箭頭接點 28">
            <a:extLst>
              <a:ext uri="{FF2B5EF4-FFF2-40B4-BE49-F238E27FC236}">
                <a16:creationId xmlns:a16="http://schemas.microsoft.com/office/drawing/2014/main" id="{7314AB00-00EE-4A68-B781-1E7E28FC9A73}"/>
              </a:ext>
            </a:extLst>
          </p:cNvPr>
          <p:cNvCxnSpPr/>
          <p:nvPr/>
        </p:nvCxnSpPr>
        <p:spPr>
          <a:xfrm>
            <a:off x="2872201" y="2892468"/>
            <a:ext cx="0" cy="480962"/>
          </a:xfrm>
          <a:prstGeom prst="straightConnector1">
            <a:avLst/>
          </a:prstGeom>
          <a:noFill/>
          <a:ln w="38100" cap="flat" cmpd="sng" algn="ctr">
            <a:solidFill>
              <a:sysClr val="windowText" lastClr="000000"/>
            </a:solidFill>
            <a:prstDash val="solid"/>
            <a:miter lim="800000"/>
            <a:tailEnd type="triangle"/>
          </a:ln>
          <a:effectLst/>
        </p:spPr>
      </p:cxnSp>
      <p:sp>
        <p:nvSpPr>
          <p:cNvPr id="11" name="矩形 10">
            <a:extLst>
              <a:ext uri="{FF2B5EF4-FFF2-40B4-BE49-F238E27FC236}">
                <a16:creationId xmlns:a16="http://schemas.microsoft.com/office/drawing/2014/main" id="{6144F2E6-3148-4A86-BAB2-C7F613A9096F}"/>
              </a:ext>
            </a:extLst>
          </p:cNvPr>
          <p:cNvSpPr/>
          <p:nvPr/>
        </p:nvSpPr>
        <p:spPr>
          <a:xfrm>
            <a:off x="3598970" y="5932444"/>
            <a:ext cx="1470724" cy="461665"/>
          </a:xfrm>
          <a:prstGeom prst="rect">
            <a:avLst/>
          </a:prstGeom>
        </p:spPr>
        <p:txBody>
          <a:bodyPr wrap="square">
            <a:spAutoFit/>
          </a:bodyPr>
          <a:lstStyle/>
          <a:p>
            <a:pPr algn="ctr"/>
            <a:r>
              <a:rPr lang="en-US" altLang="zh-TW" sz="2400" dirty="0">
                <a:solidFill>
                  <a:srgbClr val="222222"/>
                </a:solidFill>
                <a:latin typeface="Arial" panose="020F0502020204030204"/>
              </a:rPr>
              <a:t>“monkey”</a:t>
            </a:r>
            <a:endParaRPr lang="zh-TW" altLang="en-US" sz="2400" dirty="0">
              <a:solidFill>
                <a:prstClr val="black"/>
              </a:solidFill>
              <a:latin typeface="Calibri" panose="020F0502020204030204"/>
            </a:endParaRPr>
          </a:p>
        </p:txBody>
      </p:sp>
      <p:pic>
        <p:nvPicPr>
          <p:cNvPr id="12" name="圖片 30">
            <a:extLst>
              <a:ext uri="{FF2B5EF4-FFF2-40B4-BE49-F238E27FC236}">
                <a16:creationId xmlns:a16="http://schemas.microsoft.com/office/drawing/2014/main" id="{0250903A-F1AC-46B0-9B16-1DCA92482656}"/>
              </a:ext>
            </a:extLst>
          </p:cNvPr>
          <p:cNvPicPr>
            <a:picLocks noChangeAspect="1"/>
          </p:cNvPicPr>
          <p:nvPr/>
        </p:nvPicPr>
        <p:blipFill>
          <a:blip r:embed="rId5"/>
          <a:stretch>
            <a:fillRect/>
          </a:stretch>
        </p:blipFill>
        <p:spPr>
          <a:xfrm>
            <a:off x="3868692" y="4857360"/>
            <a:ext cx="931280" cy="1051432"/>
          </a:xfrm>
          <a:prstGeom prst="rect">
            <a:avLst/>
          </a:prstGeom>
        </p:spPr>
      </p:pic>
      <p:pic>
        <p:nvPicPr>
          <p:cNvPr id="13" name="圖片 31">
            <a:extLst>
              <a:ext uri="{FF2B5EF4-FFF2-40B4-BE49-F238E27FC236}">
                <a16:creationId xmlns:a16="http://schemas.microsoft.com/office/drawing/2014/main" id="{0E61F382-26BF-4AAD-AA73-E35632CA380E}"/>
              </a:ext>
            </a:extLst>
          </p:cNvPr>
          <p:cNvPicPr>
            <a:picLocks noChangeAspect="1"/>
          </p:cNvPicPr>
          <p:nvPr/>
        </p:nvPicPr>
        <p:blipFill>
          <a:blip r:embed="rId6"/>
          <a:stretch>
            <a:fillRect/>
          </a:stretch>
        </p:blipFill>
        <p:spPr>
          <a:xfrm>
            <a:off x="5142254" y="4857360"/>
            <a:ext cx="899978" cy="1075096"/>
          </a:xfrm>
          <a:prstGeom prst="rect">
            <a:avLst/>
          </a:prstGeom>
        </p:spPr>
      </p:pic>
      <p:sp>
        <p:nvSpPr>
          <p:cNvPr id="14" name="文字方塊 32">
            <a:extLst>
              <a:ext uri="{FF2B5EF4-FFF2-40B4-BE49-F238E27FC236}">
                <a16:creationId xmlns:a16="http://schemas.microsoft.com/office/drawing/2014/main" id="{531C0889-3A35-4935-85D4-38C8791CBED5}"/>
              </a:ext>
            </a:extLst>
          </p:cNvPr>
          <p:cNvSpPr txBox="1"/>
          <p:nvPr/>
        </p:nvSpPr>
        <p:spPr>
          <a:xfrm>
            <a:off x="5210030" y="5949810"/>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“cat”</a:t>
            </a:r>
            <a:endParaRPr lang="zh-TW" altLang="en-US" sz="2400" dirty="0">
              <a:solidFill>
                <a:prstClr val="black"/>
              </a:solidFill>
              <a:latin typeface="Calibri" panose="020F0502020204030204"/>
            </a:endParaRPr>
          </a:p>
        </p:txBody>
      </p:sp>
      <p:sp>
        <p:nvSpPr>
          <p:cNvPr id="15" name="文字方塊 33">
            <a:extLst>
              <a:ext uri="{FF2B5EF4-FFF2-40B4-BE49-F238E27FC236}">
                <a16:creationId xmlns:a16="http://schemas.microsoft.com/office/drawing/2014/main" id="{35999DDD-10EC-4E19-B83B-77A78430609B}"/>
              </a:ext>
            </a:extLst>
          </p:cNvPr>
          <p:cNvSpPr txBox="1"/>
          <p:nvPr/>
        </p:nvSpPr>
        <p:spPr>
          <a:xfrm>
            <a:off x="6392444" y="5912566"/>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“dog”</a:t>
            </a:r>
            <a:endParaRPr lang="zh-TW" altLang="en-US" sz="2400" dirty="0">
              <a:solidFill>
                <a:prstClr val="black"/>
              </a:solidFill>
              <a:latin typeface="Calibri" panose="020F0502020204030204"/>
            </a:endParaRPr>
          </a:p>
        </p:txBody>
      </p:sp>
      <p:pic>
        <p:nvPicPr>
          <p:cNvPr id="16" name="圖片 34">
            <a:extLst>
              <a:ext uri="{FF2B5EF4-FFF2-40B4-BE49-F238E27FC236}">
                <a16:creationId xmlns:a16="http://schemas.microsoft.com/office/drawing/2014/main" id="{3261F668-F865-4C4A-BDE3-11450D020A69}"/>
              </a:ext>
            </a:extLst>
          </p:cNvPr>
          <p:cNvPicPr>
            <a:picLocks noChangeAspect="1"/>
          </p:cNvPicPr>
          <p:nvPr/>
        </p:nvPicPr>
        <p:blipFill>
          <a:blip r:embed="rId7"/>
          <a:stretch>
            <a:fillRect/>
          </a:stretch>
        </p:blipFill>
        <p:spPr>
          <a:xfrm>
            <a:off x="6384514" y="4869180"/>
            <a:ext cx="823790" cy="1063264"/>
          </a:xfrm>
          <a:prstGeom prst="rect">
            <a:avLst/>
          </a:prstGeom>
        </p:spPr>
      </p:pic>
      <p:graphicFrame>
        <p:nvGraphicFramePr>
          <p:cNvPr id="17" name="Object 12">
            <a:extLst>
              <a:ext uri="{FF2B5EF4-FFF2-40B4-BE49-F238E27FC236}">
                <a16:creationId xmlns:a16="http://schemas.microsoft.com/office/drawing/2014/main" id="{508C345A-5E94-4ECD-ABD6-A36817AE1419}"/>
              </a:ext>
            </a:extLst>
          </p:cNvPr>
          <p:cNvGraphicFramePr>
            <a:graphicFrameLocks noChangeAspect="1"/>
          </p:cNvGraphicFramePr>
          <p:nvPr>
            <p:extLst>
              <p:ext uri="{D42A27DB-BD31-4B8C-83A1-F6EECF244321}">
                <p14:modId xmlns:p14="http://schemas.microsoft.com/office/powerpoint/2010/main" val="3380732488"/>
              </p:ext>
            </p:extLst>
          </p:nvPr>
        </p:nvGraphicFramePr>
        <p:xfrm>
          <a:off x="5461326" y="4008608"/>
          <a:ext cx="433387" cy="488950"/>
        </p:xfrm>
        <a:graphic>
          <a:graphicData uri="http://schemas.openxmlformats.org/presentationml/2006/ole">
            <mc:AlternateContent xmlns:mc="http://schemas.openxmlformats.org/markup-compatibility/2006">
              <mc:Choice xmlns:v="urn:schemas-microsoft-com:vml" Requires="v">
                <p:oleObj spid="_x0000_s2267" name="方程式" r:id="rId8" imgW="203040" imgH="228600" progId="Equation.3">
                  <p:embed/>
                </p:oleObj>
              </mc:Choice>
              <mc:Fallback>
                <p:oleObj name="方程式" r:id="rId8" imgW="203040" imgH="228600" progId="Equation.3">
                  <p:embed/>
                  <p:pic>
                    <p:nvPicPr>
                      <p:cNvPr id="17" name="Object 12">
                        <a:extLst>
                          <a:ext uri="{FF2B5EF4-FFF2-40B4-BE49-F238E27FC236}">
                            <a16:creationId xmlns:a16="http://schemas.microsoft.com/office/drawing/2014/main" id="{DC2F139C-F944-4295-A6BF-70B006ADF8F2}"/>
                          </a:ext>
                        </a:extLst>
                      </p:cNvPr>
                      <p:cNvPicPr>
                        <a:picLocks noChangeAspect="1" noChangeArrowheads="1"/>
                      </p:cNvPicPr>
                      <p:nvPr/>
                    </p:nvPicPr>
                    <p:blipFill>
                      <a:blip r:embed="rId9"/>
                      <a:srcRect/>
                      <a:stretch>
                        <a:fillRect/>
                      </a:stretch>
                    </p:blipFill>
                    <p:spPr bwMode="auto">
                      <a:xfrm>
                        <a:off x="5461326" y="400860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字方塊 24">
            <a:extLst>
              <a:ext uri="{FF2B5EF4-FFF2-40B4-BE49-F238E27FC236}">
                <a16:creationId xmlns:a16="http://schemas.microsoft.com/office/drawing/2014/main" id="{EC451437-2ACD-4205-B254-F45288B56795}"/>
              </a:ext>
            </a:extLst>
          </p:cNvPr>
          <p:cNvSpPr txBox="1"/>
          <p:nvPr/>
        </p:nvSpPr>
        <p:spPr>
          <a:xfrm>
            <a:off x="3989832" y="3447575"/>
            <a:ext cx="3490586"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Pick the “Best” Function</a:t>
            </a:r>
            <a:endParaRPr lang="zh-TW" altLang="en-US" sz="2400" dirty="0">
              <a:solidFill>
                <a:prstClr val="black"/>
              </a:solidFill>
              <a:latin typeface="Calibri" panose="020F0502020204030204"/>
            </a:endParaRPr>
          </a:p>
        </p:txBody>
      </p:sp>
      <p:cxnSp>
        <p:nvCxnSpPr>
          <p:cNvPr id="19" name="直線單箭頭接點 25">
            <a:extLst>
              <a:ext uri="{FF2B5EF4-FFF2-40B4-BE49-F238E27FC236}">
                <a16:creationId xmlns:a16="http://schemas.microsoft.com/office/drawing/2014/main" id="{1E12F9D5-614D-4ECA-920C-CEEBD9DFE490}"/>
              </a:ext>
            </a:extLst>
          </p:cNvPr>
          <p:cNvCxnSpPr/>
          <p:nvPr/>
        </p:nvCxnSpPr>
        <p:spPr>
          <a:xfrm>
            <a:off x="3823921" y="3948288"/>
            <a:ext cx="3724927" cy="0"/>
          </a:xfrm>
          <a:prstGeom prst="straightConnector1">
            <a:avLst/>
          </a:prstGeom>
          <a:noFill/>
          <a:ln w="38100" cap="flat" cmpd="sng" algn="ctr">
            <a:solidFill>
              <a:sysClr val="windowText" lastClr="000000"/>
            </a:solidFill>
            <a:prstDash val="solid"/>
            <a:miter lim="800000"/>
            <a:tailEnd type="triangle"/>
          </a:ln>
          <a:effectLst/>
        </p:spPr>
      </p:cxnSp>
      <p:sp>
        <p:nvSpPr>
          <p:cNvPr id="20" name="圓角矩形 37">
            <a:extLst>
              <a:ext uri="{FF2B5EF4-FFF2-40B4-BE49-F238E27FC236}">
                <a16:creationId xmlns:a16="http://schemas.microsoft.com/office/drawing/2014/main" id="{B401C502-C6F9-46D7-B87C-8FC2FFE5B184}"/>
              </a:ext>
            </a:extLst>
          </p:cNvPr>
          <p:cNvSpPr/>
          <p:nvPr/>
        </p:nvSpPr>
        <p:spPr>
          <a:xfrm>
            <a:off x="7577530" y="3363808"/>
            <a:ext cx="2069432" cy="1090863"/>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defRPr/>
            </a:pPr>
            <a:r>
              <a:rPr lang="en-US" altLang="zh-TW" sz="2400" kern="0" dirty="0">
                <a:solidFill>
                  <a:prstClr val="black"/>
                </a:solidFill>
                <a:latin typeface="Calibri" panose="020F0502020204030204"/>
              </a:rPr>
              <a:t>    Using</a:t>
            </a:r>
          </a:p>
        </p:txBody>
      </p:sp>
      <p:cxnSp>
        <p:nvCxnSpPr>
          <p:cNvPr id="21" name="直線單箭頭接點 40">
            <a:extLst>
              <a:ext uri="{FF2B5EF4-FFF2-40B4-BE49-F238E27FC236}">
                <a16:creationId xmlns:a16="http://schemas.microsoft.com/office/drawing/2014/main" id="{80AA11E6-D1F4-43AD-872D-E1F4207292F9}"/>
              </a:ext>
            </a:extLst>
          </p:cNvPr>
          <p:cNvCxnSpPr/>
          <p:nvPr/>
        </p:nvCxnSpPr>
        <p:spPr>
          <a:xfrm flipV="1">
            <a:off x="8617259" y="4513952"/>
            <a:ext cx="0" cy="545431"/>
          </a:xfrm>
          <a:prstGeom prst="straightConnector1">
            <a:avLst/>
          </a:prstGeom>
          <a:noFill/>
          <a:ln w="38100" cap="flat" cmpd="sng" algn="ctr">
            <a:solidFill>
              <a:sysClr val="windowText" lastClr="000000"/>
            </a:solidFill>
            <a:prstDash val="solid"/>
            <a:miter lim="800000"/>
            <a:tailEnd type="triangle"/>
          </a:ln>
          <a:effectLst/>
        </p:spPr>
      </p:cxnSp>
      <p:cxnSp>
        <p:nvCxnSpPr>
          <p:cNvPr id="22" name="直線單箭頭接點 41">
            <a:extLst>
              <a:ext uri="{FF2B5EF4-FFF2-40B4-BE49-F238E27FC236}">
                <a16:creationId xmlns:a16="http://schemas.microsoft.com/office/drawing/2014/main" id="{10A5B983-CD9A-4295-89D4-B77188818225}"/>
              </a:ext>
            </a:extLst>
          </p:cNvPr>
          <p:cNvCxnSpPr/>
          <p:nvPr/>
        </p:nvCxnSpPr>
        <p:spPr>
          <a:xfrm flipV="1">
            <a:off x="8593197" y="2866502"/>
            <a:ext cx="0" cy="497307"/>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23" name="Object 12">
            <a:extLst>
              <a:ext uri="{FF2B5EF4-FFF2-40B4-BE49-F238E27FC236}">
                <a16:creationId xmlns:a16="http://schemas.microsoft.com/office/drawing/2014/main" id="{2F9FF7AA-01FA-42E4-877C-DEFC7F11C269}"/>
              </a:ext>
            </a:extLst>
          </p:cNvPr>
          <p:cNvGraphicFramePr>
            <a:graphicFrameLocks noChangeAspect="1"/>
          </p:cNvGraphicFramePr>
          <p:nvPr>
            <p:extLst>
              <p:ext uri="{D42A27DB-BD31-4B8C-83A1-F6EECF244321}">
                <p14:modId xmlns:p14="http://schemas.microsoft.com/office/powerpoint/2010/main" val="3446043224"/>
              </p:ext>
            </p:extLst>
          </p:nvPr>
        </p:nvGraphicFramePr>
        <p:xfrm>
          <a:off x="8878500" y="3664764"/>
          <a:ext cx="433388" cy="488950"/>
        </p:xfrm>
        <a:graphic>
          <a:graphicData uri="http://schemas.openxmlformats.org/presentationml/2006/ole">
            <mc:AlternateContent xmlns:mc="http://schemas.openxmlformats.org/markup-compatibility/2006">
              <mc:Choice xmlns:v="urn:schemas-microsoft-com:vml" Requires="v">
                <p:oleObj spid="_x0000_s2268" name="方程式" r:id="rId10" imgW="203040" imgH="228600" progId="Equation.3">
                  <p:embed/>
                </p:oleObj>
              </mc:Choice>
              <mc:Fallback>
                <p:oleObj name="方程式" r:id="rId10" imgW="203040" imgH="228600" progId="Equation.3">
                  <p:embed/>
                  <p:pic>
                    <p:nvPicPr>
                      <p:cNvPr id="23" name="Object 12">
                        <a:extLst>
                          <a:ext uri="{FF2B5EF4-FFF2-40B4-BE49-F238E27FC236}">
                            <a16:creationId xmlns:a16="http://schemas.microsoft.com/office/drawing/2014/main" id="{B33EDADA-B3B4-43DB-8EE6-043F9E800565}"/>
                          </a:ext>
                        </a:extLst>
                      </p:cNvPr>
                      <p:cNvPicPr>
                        <a:picLocks noChangeAspect="1" noChangeArrowheads="1"/>
                      </p:cNvPicPr>
                      <p:nvPr/>
                    </p:nvPicPr>
                    <p:blipFill>
                      <a:blip r:embed="rId11"/>
                      <a:srcRect/>
                      <a:stretch>
                        <a:fillRect/>
                      </a:stretch>
                    </p:blipFill>
                    <p:spPr bwMode="auto">
                      <a:xfrm>
                        <a:off x="8878500" y="366476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 name="Picture 12" descr="https://encrypted-tbn1.gstatic.com/images?q=tbn:ANd9GcRcwlRKAlSIaCI4W5PRYVbuBQQXifF-56bFqAjh9DMe-_3Lh8_YKw">
            <a:extLst>
              <a:ext uri="{FF2B5EF4-FFF2-40B4-BE49-F238E27FC236}">
                <a16:creationId xmlns:a16="http://schemas.microsoft.com/office/drawing/2014/main" id="{F4DE7751-C3EE-46A2-B076-B9348B531D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1144" y="516622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45">
            <a:extLst>
              <a:ext uri="{FF2B5EF4-FFF2-40B4-BE49-F238E27FC236}">
                <a16:creationId xmlns:a16="http://schemas.microsoft.com/office/drawing/2014/main" id="{68B637B2-3CBB-426A-B68B-9592A0CEE1C3}"/>
              </a:ext>
            </a:extLst>
          </p:cNvPr>
          <p:cNvSpPr txBox="1"/>
          <p:nvPr/>
        </p:nvSpPr>
        <p:spPr>
          <a:xfrm>
            <a:off x="7874506" y="2355693"/>
            <a:ext cx="143738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“cat”</a:t>
            </a:r>
            <a:endParaRPr lang="zh-TW" altLang="en-US" sz="2400" dirty="0">
              <a:solidFill>
                <a:prstClr val="black"/>
              </a:solidFill>
              <a:latin typeface="Calibri" panose="020F0502020204030204"/>
            </a:endParaRPr>
          </a:p>
        </p:txBody>
      </p:sp>
      <p:sp>
        <p:nvSpPr>
          <p:cNvPr id="26" name="矩形 25">
            <a:extLst>
              <a:ext uri="{FF2B5EF4-FFF2-40B4-BE49-F238E27FC236}">
                <a16:creationId xmlns:a16="http://schemas.microsoft.com/office/drawing/2014/main" id="{33712180-D641-4C7B-9BBA-C6D646526500}"/>
              </a:ext>
            </a:extLst>
          </p:cNvPr>
          <p:cNvSpPr/>
          <p:nvPr/>
        </p:nvSpPr>
        <p:spPr>
          <a:xfrm>
            <a:off x="1790576" y="1612199"/>
            <a:ext cx="5689842" cy="4799276"/>
          </a:xfrm>
          <a:prstGeom prst="rect">
            <a:avLst/>
          </a:prstGeom>
          <a:noFill/>
          <a:ln w="38100" cap="flat" cmpd="sng" algn="ctr">
            <a:solidFill>
              <a:srgbClr val="0000FF"/>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27" name="矩形 26">
            <a:extLst>
              <a:ext uri="{FF2B5EF4-FFF2-40B4-BE49-F238E27FC236}">
                <a16:creationId xmlns:a16="http://schemas.microsoft.com/office/drawing/2014/main" id="{35A6202E-E985-4243-97B1-129D2F67BA96}"/>
              </a:ext>
            </a:extLst>
          </p:cNvPr>
          <p:cNvSpPr/>
          <p:nvPr/>
        </p:nvSpPr>
        <p:spPr>
          <a:xfrm>
            <a:off x="7477941" y="1612199"/>
            <a:ext cx="2341328" cy="4799276"/>
          </a:xfrm>
          <a:prstGeom prst="rect">
            <a:avLst/>
          </a:prstGeom>
          <a:noFill/>
          <a:ln w="38100" cap="flat" cmpd="sng" algn="ctr">
            <a:solidFill>
              <a:srgbClr val="0000FF"/>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28" name="文字方塊 47">
            <a:extLst>
              <a:ext uri="{FF2B5EF4-FFF2-40B4-BE49-F238E27FC236}">
                <a16:creationId xmlns:a16="http://schemas.microsoft.com/office/drawing/2014/main" id="{AB07F702-6133-4F9D-A642-7FDF78B01A1E}"/>
              </a:ext>
            </a:extLst>
          </p:cNvPr>
          <p:cNvSpPr txBox="1"/>
          <p:nvPr/>
        </p:nvSpPr>
        <p:spPr>
          <a:xfrm>
            <a:off x="6094303" y="1770165"/>
            <a:ext cx="1205154" cy="46166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400" kern="0" dirty="0">
                <a:solidFill>
                  <a:prstClr val="white"/>
                </a:solidFill>
                <a:latin typeface="Calibri" panose="020F0502020204030204"/>
              </a:rPr>
              <a:t>Training </a:t>
            </a:r>
            <a:endParaRPr lang="zh-TW" altLang="en-US" sz="2400" kern="0" dirty="0">
              <a:solidFill>
                <a:prstClr val="white"/>
              </a:solidFill>
              <a:latin typeface="Calibri" panose="020F0502020204030204"/>
            </a:endParaRPr>
          </a:p>
        </p:txBody>
      </p:sp>
      <p:sp>
        <p:nvSpPr>
          <p:cNvPr id="29" name="文字方塊 48">
            <a:extLst>
              <a:ext uri="{FF2B5EF4-FFF2-40B4-BE49-F238E27FC236}">
                <a16:creationId xmlns:a16="http://schemas.microsoft.com/office/drawing/2014/main" id="{2FA75811-F3AF-4F3F-BA69-B4BB46E8ED87}"/>
              </a:ext>
            </a:extLst>
          </p:cNvPr>
          <p:cNvSpPr txBox="1"/>
          <p:nvPr/>
        </p:nvSpPr>
        <p:spPr>
          <a:xfrm>
            <a:off x="7658902" y="1753114"/>
            <a:ext cx="1205154" cy="46166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400" kern="0" dirty="0">
                <a:solidFill>
                  <a:prstClr val="white"/>
                </a:solidFill>
                <a:latin typeface="Calibri" panose="020F0502020204030204"/>
              </a:rPr>
              <a:t>Testing</a:t>
            </a:r>
            <a:endParaRPr lang="zh-TW" altLang="en-US" sz="2400" kern="0" dirty="0">
              <a:solidFill>
                <a:prstClr val="white"/>
              </a:solidFill>
              <a:latin typeface="Calibri" panose="020F0502020204030204"/>
            </a:endParaRPr>
          </a:p>
        </p:txBody>
      </p:sp>
      <p:sp>
        <p:nvSpPr>
          <p:cNvPr id="30" name="矩形 29">
            <a:extLst>
              <a:ext uri="{FF2B5EF4-FFF2-40B4-BE49-F238E27FC236}">
                <a16:creationId xmlns:a16="http://schemas.microsoft.com/office/drawing/2014/main" id="{5F966E39-271E-4BDE-9AEE-2953AF5305A0}"/>
              </a:ext>
            </a:extLst>
          </p:cNvPr>
          <p:cNvSpPr/>
          <p:nvPr/>
        </p:nvSpPr>
        <p:spPr>
          <a:xfrm>
            <a:off x="1905112" y="1707950"/>
            <a:ext cx="3233978" cy="1253378"/>
          </a:xfrm>
          <a:prstGeom prst="rect">
            <a:avLst/>
          </a:prstGeom>
          <a:noFill/>
          <a:ln w="38100" cap="flat" cmpd="sng" algn="ctr">
            <a:solidFill>
              <a:srgbClr val="FF0000"/>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31" name="矩形 30">
            <a:extLst>
              <a:ext uri="{FF2B5EF4-FFF2-40B4-BE49-F238E27FC236}">
                <a16:creationId xmlns:a16="http://schemas.microsoft.com/office/drawing/2014/main" id="{E14E49B6-B6FA-45CC-93C4-569DD24F4D7A}"/>
              </a:ext>
            </a:extLst>
          </p:cNvPr>
          <p:cNvSpPr/>
          <p:nvPr/>
        </p:nvSpPr>
        <p:spPr>
          <a:xfrm>
            <a:off x="1905112" y="3385328"/>
            <a:ext cx="1918809" cy="1100735"/>
          </a:xfrm>
          <a:prstGeom prst="rect">
            <a:avLst/>
          </a:prstGeom>
          <a:noFill/>
          <a:ln w="38100" cap="flat" cmpd="sng" algn="ctr">
            <a:solidFill>
              <a:srgbClr val="FF0000"/>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32" name="矩形 31">
            <a:extLst>
              <a:ext uri="{FF2B5EF4-FFF2-40B4-BE49-F238E27FC236}">
                <a16:creationId xmlns:a16="http://schemas.microsoft.com/office/drawing/2014/main" id="{157B5E68-02A8-460B-AAE7-4B596E8E3CB3}"/>
              </a:ext>
            </a:extLst>
          </p:cNvPr>
          <p:cNvSpPr/>
          <p:nvPr/>
        </p:nvSpPr>
        <p:spPr>
          <a:xfrm>
            <a:off x="4179685" y="3373430"/>
            <a:ext cx="3062771" cy="1100735"/>
          </a:xfrm>
          <a:prstGeom prst="rect">
            <a:avLst/>
          </a:prstGeom>
          <a:noFill/>
          <a:ln w="38100" cap="flat" cmpd="sng" algn="ctr">
            <a:solidFill>
              <a:srgbClr val="FF0000"/>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33" name="文字方塊 52">
            <a:extLst>
              <a:ext uri="{FF2B5EF4-FFF2-40B4-BE49-F238E27FC236}">
                <a16:creationId xmlns:a16="http://schemas.microsoft.com/office/drawing/2014/main" id="{41C7E41E-1A11-460B-9DBA-D52C73B7F65C}"/>
              </a:ext>
            </a:extLst>
          </p:cNvPr>
          <p:cNvSpPr txBox="1"/>
          <p:nvPr/>
        </p:nvSpPr>
        <p:spPr>
          <a:xfrm>
            <a:off x="1281246" y="2567562"/>
            <a:ext cx="1205154" cy="52322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rPr>
              <a:t>Step 1</a:t>
            </a:r>
            <a:endParaRPr lang="zh-TW" altLang="en-US" sz="2800" kern="0" dirty="0">
              <a:solidFill>
                <a:prstClr val="white"/>
              </a:solidFill>
              <a:latin typeface="Calibri" panose="020F0502020204030204"/>
            </a:endParaRPr>
          </a:p>
        </p:txBody>
      </p:sp>
      <p:sp>
        <p:nvSpPr>
          <p:cNvPr id="34" name="文字方塊 53">
            <a:extLst>
              <a:ext uri="{FF2B5EF4-FFF2-40B4-BE49-F238E27FC236}">
                <a16:creationId xmlns:a16="http://schemas.microsoft.com/office/drawing/2014/main" id="{6C3D9328-B658-47EB-9D18-EF0BB4D9AC63}"/>
              </a:ext>
            </a:extLst>
          </p:cNvPr>
          <p:cNvSpPr txBox="1"/>
          <p:nvPr/>
        </p:nvSpPr>
        <p:spPr>
          <a:xfrm>
            <a:off x="1292519" y="4233985"/>
            <a:ext cx="1205154" cy="52322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rPr>
              <a:t>Step 2</a:t>
            </a:r>
            <a:endParaRPr lang="zh-TW" altLang="en-US" sz="2800" kern="0" dirty="0">
              <a:solidFill>
                <a:prstClr val="white"/>
              </a:solidFill>
              <a:latin typeface="Calibri" panose="020F0502020204030204"/>
            </a:endParaRPr>
          </a:p>
        </p:txBody>
      </p:sp>
      <p:sp>
        <p:nvSpPr>
          <p:cNvPr id="35" name="文字方塊 54">
            <a:extLst>
              <a:ext uri="{FF2B5EF4-FFF2-40B4-BE49-F238E27FC236}">
                <a16:creationId xmlns:a16="http://schemas.microsoft.com/office/drawing/2014/main" id="{BB44461B-B60A-41A7-93FF-A8F9AFECD4B7}"/>
              </a:ext>
            </a:extLst>
          </p:cNvPr>
          <p:cNvSpPr txBox="1"/>
          <p:nvPr/>
        </p:nvSpPr>
        <p:spPr>
          <a:xfrm>
            <a:off x="4023316" y="4247425"/>
            <a:ext cx="1205154" cy="52322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rPr>
              <a:t>Step 3</a:t>
            </a:r>
            <a:endParaRPr lang="zh-TW" altLang="en-US" sz="2800" kern="0" dirty="0">
              <a:solidFill>
                <a:prstClr val="white"/>
              </a:solidFill>
              <a:latin typeface="Calibri" panose="020F0502020204030204"/>
            </a:endParaRPr>
          </a:p>
        </p:txBody>
      </p:sp>
    </p:spTree>
    <p:extLst>
      <p:ext uri="{BB962C8B-B14F-4D97-AF65-F5344CB8AC3E}">
        <p14:creationId xmlns:p14="http://schemas.microsoft.com/office/powerpoint/2010/main" val="411527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B276A-AA9B-49AE-B7F5-546FD4E01DDD}"/>
              </a:ext>
            </a:extLst>
          </p:cNvPr>
          <p:cNvSpPr>
            <a:spLocks noGrp="1"/>
          </p:cNvSpPr>
          <p:nvPr>
            <p:ph type="title"/>
          </p:nvPr>
        </p:nvSpPr>
        <p:spPr/>
        <p:txBody>
          <a:bodyPr/>
          <a:lstStyle/>
          <a:p>
            <a:r>
              <a:rPr lang="zh-CN" altLang="en-US" dirty="0"/>
              <a:t>机器学习</a:t>
            </a:r>
          </a:p>
        </p:txBody>
      </p:sp>
      <p:sp>
        <p:nvSpPr>
          <p:cNvPr id="4" name="矩形 3">
            <a:extLst>
              <a:ext uri="{FF2B5EF4-FFF2-40B4-BE49-F238E27FC236}">
                <a16:creationId xmlns:a16="http://schemas.microsoft.com/office/drawing/2014/main" id="{7EA30FD8-4ED3-415A-9A57-0358EDFC49A8}"/>
              </a:ext>
            </a:extLst>
          </p:cNvPr>
          <p:cNvSpPr/>
          <p:nvPr/>
        </p:nvSpPr>
        <p:spPr>
          <a:xfrm>
            <a:off x="1973317" y="1055699"/>
            <a:ext cx="8245365" cy="564098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5" name="矩形 4">
            <a:extLst>
              <a:ext uri="{FF2B5EF4-FFF2-40B4-BE49-F238E27FC236}">
                <a16:creationId xmlns:a16="http://schemas.microsoft.com/office/drawing/2014/main" id="{DEE70C6C-4E3D-4CE0-9582-1FCFEAFC19B8}"/>
              </a:ext>
            </a:extLst>
          </p:cNvPr>
          <p:cNvSpPr/>
          <p:nvPr/>
        </p:nvSpPr>
        <p:spPr>
          <a:xfrm>
            <a:off x="2152465" y="1580344"/>
            <a:ext cx="3232520" cy="4818815"/>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6" name="矩形 5">
            <a:extLst>
              <a:ext uri="{FF2B5EF4-FFF2-40B4-BE49-F238E27FC236}">
                <a16:creationId xmlns:a16="http://schemas.microsoft.com/office/drawing/2014/main" id="{332E8166-2348-48A1-BA09-320DA9E9DC06}"/>
              </a:ext>
            </a:extLst>
          </p:cNvPr>
          <p:cNvSpPr/>
          <p:nvPr/>
        </p:nvSpPr>
        <p:spPr>
          <a:xfrm>
            <a:off x="2152464" y="3653456"/>
            <a:ext cx="7881625" cy="29311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7" name="矩形 6">
            <a:extLst>
              <a:ext uri="{FF2B5EF4-FFF2-40B4-BE49-F238E27FC236}">
                <a16:creationId xmlns:a16="http://schemas.microsoft.com/office/drawing/2014/main" id="{69DE1F37-1A91-4C1D-BC4E-A288AE085DEC}"/>
              </a:ext>
            </a:extLst>
          </p:cNvPr>
          <p:cNvSpPr/>
          <p:nvPr/>
        </p:nvSpPr>
        <p:spPr>
          <a:xfrm>
            <a:off x="2800525" y="3793635"/>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8" name="文字方塊 5">
            <a:extLst>
              <a:ext uri="{FF2B5EF4-FFF2-40B4-BE49-F238E27FC236}">
                <a16:creationId xmlns:a16="http://schemas.microsoft.com/office/drawing/2014/main" id="{BB359A7F-7C6B-4C11-A062-5F8FB5CB23D3}"/>
              </a:ext>
            </a:extLst>
          </p:cNvPr>
          <p:cNvSpPr txBox="1"/>
          <p:nvPr/>
        </p:nvSpPr>
        <p:spPr>
          <a:xfrm>
            <a:off x="4465194" y="6031479"/>
            <a:ext cx="339829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Supervised Learning</a:t>
            </a:r>
            <a:endParaRPr lang="zh-TW" altLang="en-US" sz="2400" dirty="0">
              <a:solidFill>
                <a:prstClr val="black"/>
              </a:solidFill>
              <a:latin typeface="Calibri" panose="020F0502020204030204"/>
            </a:endParaRPr>
          </a:p>
        </p:txBody>
      </p:sp>
      <p:sp>
        <p:nvSpPr>
          <p:cNvPr id="9" name="文字方塊 6">
            <a:extLst>
              <a:ext uri="{FF2B5EF4-FFF2-40B4-BE49-F238E27FC236}">
                <a16:creationId xmlns:a16="http://schemas.microsoft.com/office/drawing/2014/main" id="{114370EA-9F72-4CBC-9E57-73A1698F2FAC}"/>
              </a:ext>
            </a:extLst>
          </p:cNvPr>
          <p:cNvSpPr txBox="1"/>
          <p:nvPr/>
        </p:nvSpPr>
        <p:spPr>
          <a:xfrm>
            <a:off x="2461400" y="1780810"/>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rPr>
              <a:t>Regression</a:t>
            </a:r>
            <a:endParaRPr lang="zh-TW" altLang="en-US" sz="2400" kern="0" dirty="0">
              <a:solidFill>
                <a:prstClr val="black"/>
              </a:solidFill>
              <a:latin typeface="Calibri" panose="020F0502020204030204"/>
            </a:endParaRPr>
          </a:p>
        </p:txBody>
      </p:sp>
      <p:sp>
        <p:nvSpPr>
          <p:cNvPr id="10" name="矩形 9">
            <a:extLst>
              <a:ext uri="{FF2B5EF4-FFF2-40B4-BE49-F238E27FC236}">
                <a16:creationId xmlns:a16="http://schemas.microsoft.com/office/drawing/2014/main" id="{DFD9F937-0EAC-4C5A-AF1E-1C30A5CB7F27}"/>
              </a:ext>
            </a:extLst>
          </p:cNvPr>
          <p:cNvSpPr/>
          <p:nvPr/>
        </p:nvSpPr>
        <p:spPr>
          <a:xfrm>
            <a:off x="2461400" y="2571405"/>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11" name="矩形 10">
            <a:extLst>
              <a:ext uri="{FF2B5EF4-FFF2-40B4-BE49-F238E27FC236}">
                <a16:creationId xmlns:a16="http://schemas.microsoft.com/office/drawing/2014/main" id="{FA75179E-7CE3-4CE4-9433-855E76B0B03F}"/>
              </a:ext>
            </a:extLst>
          </p:cNvPr>
          <p:cNvSpPr/>
          <p:nvPr/>
        </p:nvSpPr>
        <p:spPr>
          <a:xfrm>
            <a:off x="2878553" y="2858835"/>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rPr>
              <a:t>Linear Model</a:t>
            </a:r>
            <a:endParaRPr lang="zh-TW" altLang="en-US" sz="2400" kern="0" dirty="0">
              <a:solidFill>
                <a:prstClr val="white"/>
              </a:solidFill>
              <a:latin typeface="Calibri" panose="020F0502020204030204"/>
            </a:endParaRPr>
          </a:p>
        </p:txBody>
      </p:sp>
      <p:sp>
        <p:nvSpPr>
          <p:cNvPr id="12" name="矩形 11">
            <a:extLst>
              <a:ext uri="{FF2B5EF4-FFF2-40B4-BE49-F238E27FC236}">
                <a16:creationId xmlns:a16="http://schemas.microsoft.com/office/drawing/2014/main" id="{5C9F6E5E-45ED-48A2-82F2-524D83ADAAF9}"/>
              </a:ext>
            </a:extLst>
          </p:cNvPr>
          <p:cNvSpPr/>
          <p:nvPr/>
        </p:nvSpPr>
        <p:spPr>
          <a:xfrm>
            <a:off x="7900295" y="4332310"/>
            <a:ext cx="1830431" cy="106112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Structured Learning</a:t>
            </a:r>
            <a:endParaRPr lang="zh-TW" altLang="en-US" sz="2400" kern="0" dirty="0">
              <a:solidFill>
                <a:prstClr val="black"/>
              </a:solidFill>
              <a:latin typeface="Calibri" panose="020F0502020204030204"/>
            </a:endParaRPr>
          </a:p>
        </p:txBody>
      </p:sp>
      <p:sp>
        <p:nvSpPr>
          <p:cNvPr id="13" name="矩形 12">
            <a:extLst>
              <a:ext uri="{FF2B5EF4-FFF2-40B4-BE49-F238E27FC236}">
                <a16:creationId xmlns:a16="http://schemas.microsoft.com/office/drawing/2014/main" id="{05DC0FF4-0290-45CE-B1A5-940BAB9E6301}"/>
              </a:ext>
            </a:extLst>
          </p:cNvPr>
          <p:cNvSpPr/>
          <p:nvPr/>
        </p:nvSpPr>
        <p:spPr>
          <a:xfrm>
            <a:off x="5590558" y="1233598"/>
            <a:ext cx="2309737"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Semi-supervised Learning</a:t>
            </a:r>
            <a:endParaRPr lang="zh-TW" altLang="en-US" sz="2400" kern="0" dirty="0">
              <a:solidFill>
                <a:prstClr val="black"/>
              </a:solidFill>
              <a:latin typeface="Calibri" panose="020F0502020204030204"/>
            </a:endParaRPr>
          </a:p>
        </p:txBody>
      </p:sp>
      <p:sp>
        <p:nvSpPr>
          <p:cNvPr id="14" name="矩形 13">
            <a:extLst>
              <a:ext uri="{FF2B5EF4-FFF2-40B4-BE49-F238E27FC236}">
                <a16:creationId xmlns:a16="http://schemas.microsoft.com/office/drawing/2014/main" id="{978364A0-1CB2-4C19-9618-C811238163E8}"/>
              </a:ext>
            </a:extLst>
          </p:cNvPr>
          <p:cNvSpPr/>
          <p:nvPr/>
        </p:nvSpPr>
        <p:spPr>
          <a:xfrm>
            <a:off x="8071013" y="1233847"/>
            <a:ext cx="1963076"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Transfer Learning</a:t>
            </a:r>
            <a:endParaRPr lang="zh-TW" altLang="en-US" sz="2400" kern="0" dirty="0">
              <a:solidFill>
                <a:prstClr val="black"/>
              </a:solidFill>
              <a:latin typeface="Calibri" panose="020F0502020204030204"/>
            </a:endParaRPr>
          </a:p>
        </p:txBody>
      </p:sp>
      <p:sp>
        <p:nvSpPr>
          <p:cNvPr id="15" name="矩形 14">
            <a:extLst>
              <a:ext uri="{FF2B5EF4-FFF2-40B4-BE49-F238E27FC236}">
                <a16:creationId xmlns:a16="http://schemas.microsoft.com/office/drawing/2014/main" id="{37ACADEF-DC19-4F2D-AF69-0704FC980545}"/>
              </a:ext>
            </a:extLst>
          </p:cNvPr>
          <p:cNvSpPr/>
          <p:nvPr/>
        </p:nvSpPr>
        <p:spPr>
          <a:xfrm>
            <a:off x="5605306" y="2438818"/>
            <a:ext cx="1985671"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Unsupervised Learning</a:t>
            </a:r>
            <a:endParaRPr lang="zh-TW" altLang="en-US" sz="2400" kern="0" dirty="0">
              <a:solidFill>
                <a:prstClr val="black"/>
              </a:solidFill>
              <a:latin typeface="Calibri" panose="020F0502020204030204"/>
            </a:endParaRPr>
          </a:p>
        </p:txBody>
      </p:sp>
      <p:sp>
        <p:nvSpPr>
          <p:cNvPr id="16" name="矩形 15">
            <a:extLst>
              <a:ext uri="{FF2B5EF4-FFF2-40B4-BE49-F238E27FC236}">
                <a16:creationId xmlns:a16="http://schemas.microsoft.com/office/drawing/2014/main" id="{DE111EDC-C187-4B96-AA34-8E78CDC31866}"/>
              </a:ext>
            </a:extLst>
          </p:cNvPr>
          <p:cNvSpPr/>
          <p:nvPr/>
        </p:nvSpPr>
        <p:spPr>
          <a:xfrm>
            <a:off x="7768585" y="2443016"/>
            <a:ext cx="2265504"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rPr>
              <a:t>Reinforcement Learning</a:t>
            </a:r>
            <a:endParaRPr lang="zh-TW" altLang="en-US" sz="2400" kern="0" dirty="0">
              <a:solidFill>
                <a:prstClr val="black"/>
              </a:solidFill>
              <a:latin typeface="Calibri" panose="020F0502020204030204"/>
            </a:endParaRPr>
          </a:p>
        </p:txBody>
      </p:sp>
      <p:sp>
        <p:nvSpPr>
          <p:cNvPr id="17" name="文字方塊 26">
            <a:extLst>
              <a:ext uri="{FF2B5EF4-FFF2-40B4-BE49-F238E27FC236}">
                <a16:creationId xmlns:a16="http://schemas.microsoft.com/office/drawing/2014/main" id="{48874810-912D-4ED0-8A2A-B9068EB3484C}"/>
              </a:ext>
            </a:extLst>
          </p:cNvPr>
          <p:cNvSpPr txBox="1"/>
          <p:nvPr/>
        </p:nvSpPr>
        <p:spPr>
          <a:xfrm>
            <a:off x="4029358" y="5489910"/>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Classification</a:t>
            </a:r>
            <a:endParaRPr lang="zh-TW" altLang="en-US" sz="2400" dirty="0">
              <a:solidFill>
                <a:prstClr val="black"/>
              </a:solidFill>
              <a:latin typeface="Calibri" panose="020F0502020204030204"/>
            </a:endParaRPr>
          </a:p>
        </p:txBody>
      </p:sp>
      <p:sp>
        <p:nvSpPr>
          <p:cNvPr id="18" name="矩形 17">
            <a:extLst>
              <a:ext uri="{FF2B5EF4-FFF2-40B4-BE49-F238E27FC236}">
                <a16:creationId xmlns:a16="http://schemas.microsoft.com/office/drawing/2014/main" id="{49069E6B-9E4E-46C1-A869-B56AEBB03DD2}"/>
              </a:ext>
            </a:extLst>
          </p:cNvPr>
          <p:cNvSpPr/>
          <p:nvPr/>
        </p:nvSpPr>
        <p:spPr>
          <a:xfrm>
            <a:off x="2709386" y="4046427"/>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ndParaRPr>
          </a:p>
        </p:txBody>
      </p:sp>
      <p:sp>
        <p:nvSpPr>
          <p:cNvPr id="19" name="矩形 18">
            <a:extLst>
              <a:ext uri="{FF2B5EF4-FFF2-40B4-BE49-F238E27FC236}">
                <a16:creationId xmlns:a16="http://schemas.microsoft.com/office/drawing/2014/main" id="{0C653380-EBA6-4C9C-A112-3895BC2D84BE}"/>
              </a:ext>
            </a:extLst>
          </p:cNvPr>
          <p:cNvSpPr/>
          <p:nvPr/>
        </p:nvSpPr>
        <p:spPr>
          <a:xfrm>
            <a:off x="2919688" y="4217565"/>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rPr>
              <a:t>Neural network</a:t>
            </a:r>
            <a:endParaRPr lang="zh-TW" altLang="en-US" sz="2400" kern="0" dirty="0">
              <a:solidFill>
                <a:prstClr val="white"/>
              </a:solidFill>
              <a:latin typeface="Calibri" panose="020F0502020204030204"/>
            </a:endParaRPr>
          </a:p>
        </p:txBody>
      </p:sp>
      <p:sp>
        <p:nvSpPr>
          <p:cNvPr id="20" name="矩形 19">
            <a:extLst>
              <a:ext uri="{FF2B5EF4-FFF2-40B4-BE49-F238E27FC236}">
                <a16:creationId xmlns:a16="http://schemas.microsoft.com/office/drawing/2014/main" id="{610FB262-4D0D-4960-AF90-0A700CD0F502}"/>
              </a:ext>
            </a:extLst>
          </p:cNvPr>
          <p:cNvSpPr/>
          <p:nvPr/>
        </p:nvSpPr>
        <p:spPr>
          <a:xfrm>
            <a:off x="4947128" y="4232980"/>
            <a:ext cx="1993127"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rPr>
              <a:t>SVM, decision tree, K-NN</a:t>
            </a:r>
            <a:r>
              <a:rPr lang="zh-TW" altLang="en-US" sz="2400" kern="0" dirty="0">
                <a:solidFill>
                  <a:prstClr val="white"/>
                </a:solidFill>
                <a:latin typeface="Calibri" panose="020F0502020204030204"/>
              </a:rPr>
              <a:t> </a:t>
            </a:r>
            <a:r>
              <a:rPr lang="en-US" altLang="zh-TW" sz="2400" kern="0" dirty="0">
                <a:solidFill>
                  <a:prstClr val="white"/>
                </a:solidFill>
                <a:latin typeface="Calibri" panose="020F0502020204030204"/>
              </a:rPr>
              <a:t>…</a:t>
            </a:r>
            <a:endParaRPr lang="zh-TW" altLang="en-US" sz="2400" kern="0" dirty="0">
              <a:solidFill>
                <a:prstClr val="white"/>
              </a:solidFill>
              <a:latin typeface="Calibri" panose="020F0502020204030204"/>
            </a:endParaRPr>
          </a:p>
        </p:txBody>
      </p:sp>
      <p:sp>
        <p:nvSpPr>
          <p:cNvPr id="21" name="文字方塊 28">
            <a:extLst>
              <a:ext uri="{FF2B5EF4-FFF2-40B4-BE49-F238E27FC236}">
                <a16:creationId xmlns:a16="http://schemas.microsoft.com/office/drawing/2014/main" id="{23656C99-C855-413B-9699-463032A095B7}"/>
              </a:ext>
            </a:extLst>
          </p:cNvPr>
          <p:cNvSpPr txBox="1"/>
          <p:nvPr/>
        </p:nvSpPr>
        <p:spPr>
          <a:xfrm>
            <a:off x="3689883" y="5012420"/>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Non-linear Model</a:t>
            </a:r>
            <a:endParaRPr lang="zh-TW" altLang="en-US" sz="2400" dirty="0">
              <a:solidFill>
                <a:prstClr val="black"/>
              </a:solidFill>
              <a:latin typeface="Calibri" panose="020F0502020204030204"/>
            </a:endParaRPr>
          </a:p>
        </p:txBody>
      </p:sp>
      <p:cxnSp>
        <p:nvCxnSpPr>
          <p:cNvPr id="22" name="直線單箭頭接點 31">
            <a:extLst>
              <a:ext uri="{FF2B5EF4-FFF2-40B4-BE49-F238E27FC236}">
                <a16:creationId xmlns:a16="http://schemas.microsoft.com/office/drawing/2014/main" id="{B8CA8246-6882-41AA-9B05-16170C7662D8}"/>
              </a:ext>
            </a:extLst>
          </p:cNvPr>
          <p:cNvCxnSpPr>
            <a:endCxn id="11" idx="0"/>
          </p:cNvCxnSpPr>
          <p:nvPr/>
        </p:nvCxnSpPr>
        <p:spPr>
          <a:xfrm flipH="1">
            <a:off x="3774694" y="2249869"/>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33">
            <a:extLst>
              <a:ext uri="{FF2B5EF4-FFF2-40B4-BE49-F238E27FC236}">
                <a16:creationId xmlns:a16="http://schemas.microsoft.com/office/drawing/2014/main" id="{E0454A70-9F6D-478C-8791-CE1F971676C7}"/>
              </a:ext>
            </a:extLst>
          </p:cNvPr>
          <p:cNvCxnSpPr/>
          <p:nvPr/>
        </p:nvCxnSpPr>
        <p:spPr>
          <a:xfrm>
            <a:off x="3774694" y="3556219"/>
            <a:ext cx="0" cy="632707"/>
          </a:xfrm>
          <a:prstGeom prst="straightConnector1">
            <a:avLst/>
          </a:prstGeom>
          <a:noFill/>
          <a:ln w="38100" cap="flat" cmpd="sng" algn="ctr">
            <a:solidFill>
              <a:sysClr val="windowText" lastClr="000000"/>
            </a:solidFill>
            <a:prstDash val="solid"/>
            <a:miter lim="800000"/>
            <a:tailEnd type="triangle"/>
          </a:ln>
          <a:effectLst/>
        </p:spPr>
      </p:cxnSp>
      <p:cxnSp>
        <p:nvCxnSpPr>
          <p:cNvPr id="24" name="直線單箭頭接點 35">
            <a:extLst>
              <a:ext uri="{FF2B5EF4-FFF2-40B4-BE49-F238E27FC236}">
                <a16:creationId xmlns:a16="http://schemas.microsoft.com/office/drawing/2014/main" id="{3E924301-3CF8-4FAF-9219-1DCD8F7601C5}"/>
              </a:ext>
            </a:extLst>
          </p:cNvPr>
          <p:cNvCxnSpPr/>
          <p:nvPr/>
        </p:nvCxnSpPr>
        <p:spPr>
          <a:xfrm rot="16200000" flipH="1">
            <a:off x="7519898" y="4583825"/>
            <a:ext cx="0" cy="608966"/>
          </a:xfrm>
          <a:prstGeom prst="straightConnector1">
            <a:avLst/>
          </a:prstGeom>
          <a:noFill/>
          <a:ln w="38100" cap="flat" cmpd="sng" algn="ctr">
            <a:solidFill>
              <a:sysClr val="windowText" lastClr="000000"/>
            </a:solidFill>
            <a:prstDash val="solid"/>
            <a:miter lim="800000"/>
            <a:tailEnd type="triangle"/>
          </a:ln>
          <a:effectLst/>
        </p:spPr>
      </p:cxnSp>
      <p:sp>
        <p:nvSpPr>
          <p:cNvPr id="25" name="矩形 24">
            <a:extLst>
              <a:ext uri="{FF2B5EF4-FFF2-40B4-BE49-F238E27FC236}">
                <a16:creationId xmlns:a16="http://schemas.microsoft.com/office/drawing/2014/main" id="{50E1A26C-2AA2-4562-84FF-75B456D2F679}"/>
              </a:ext>
            </a:extLst>
          </p:cNvPr>
          <p:cNvSpPr/>
          <p:nvPr/>
        </p:nvSpPr>
        <p:spPr>
          <a:xfrm>
            <a:off x="5745077" y="505232"/>
            <a:ext cx="474826" cy="374107"/>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ndParaRPr>
          </a:p>
        </p:txBody>
      </p:sp>
      <p:sp>
        <p:nvSpPr>
          <p:cNvPr id="26" name="矩形 25">
            <a:extLst>
              <a:ext uri="{FF2B5EF4-FFF2-40B4-BE49-F238E27FC236}">
                <a16:creationId xmlns:a16="http://schemas.microsoft.com/office/drawing/2014/main" id="{C878A2AC-F8B7-4A8A-881A-4CBB2704A1B9}"/>
              </a:ext>
            </a:extLst>
          </p:cNvPr>
          <p:cNvSpPr/>
          <p:nvPr/>
        </p:nvSpPr>
        <p:spPr>
          <a:xfrm>
            <a:off x="7503868" y="498608"/>
            <a:ext cx="561576" cy="399076"/>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27" name="矩形 26">
            <a:extLst>
              <a:ext uri="{FF2B5EF4-FFF2-40B4-BE49-F238E27FC236}">
                <a16:creationId xmlns:a16="http://schemas.microsoft.com/office/drawing/2014/main" id="{595EFDC5-D994-4EE0-82B3-72782F699B3D}"/>
              </a:ext>
            </a:extLst>
          </p:cNvPr>
          <p:cNvSpPr/>
          <p:nvPr/>
        </p:nvSpPr>
        <p:spPr>
          <a:xfrm>
            <a:off x="8919842" y="492400"/>
            <a:ext cx="573292" cy="38693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ndParaRPr>
          </a:p>
        </p:txBody>
      </p:sp>
      <p:sp>
        <p:nvSpPr>
          <p:cNvPr id="28" name="文字方塊 2">
            <a:extLst>
              <a:ext uri="{FF2B5EF4-FFF2-40B4-BE49-F238E27FC236}">
                <a16:creationId xmlns:a16="http://schemas.microsoft.com/office/drawing/2014/main" id="{31CBDF86-26D6-4370-AACA-9AC5B0E88F06}"/>
              </a:ext>
            </a:extLst>
          </p:cNvPr>
          <p:cNvSpPr txBox="1"/>
          <p:nvPr/>
        </p:nvSpPr>
        <p:spPr>
          <a:xfrm>
            <a:off x="6212757" y="460459"/>
            <a:ext cx="1299995" cy="461665"/>
          </a:xfrm>
          <a:prstGeom prst="rect">
            <a:avLst/>
          </a:prstGeom>
          <a:noFill/>
        </p:spPr>
        <p:txBody>
          <a:bodyPr wrap="square" rtlCol="0">
            <a:spAutoFit/>
          </a:bodyPr>
          <a:lstStyle/>
          <a:p>
            <a:r>
              <a:rPr lang="en-US" altLang="zh-TW" sz="2400" dirty="0">
                <a:solidFill>
                  <a:prstClr val="black"/>
                </a:solidFill>
                <a:latin typeface="Calibri" panose="020F0502020204030204"/>
              </a:rPr>
              <a:t>scenario</a:t>
            </a:r>
            <a:endParaRPr lang="zh-TW" altLang="en-US" sz="2400" dirty="0">
              <a:solidFill>
                <a:prstClr val="black"/>
              </a:solidFill>
              <a:latin typeface="Calibri" panose="020F0502020204030204"/>
            </a:endParaRPr>
          </a:p>
        </p:txBody>
      </p:sp>
      <p:sp>
        <p:nvSpPr>
          <p:cNvPr id="29" name="文字方塊 36">
            <a:extLst>
              <a:ext uri="{FF2B5EF4-FFF2-40B4-BE49-F238E27FC236}">
                <a16:creationId xmlns:a16="http://schemas.microsoft.com/office/drawing/2014/main" id="{D9CE8B77-EFD5-4C70-8FEC-E629D916642D}"/>
              </a:ext>
            </a:extLst>
          </p:cNvPr>
          <p:cNvSpPr txBox="1"/>
          <p:nvPr/>
        </p:nvSpPr>
        <p:spPr>
          <a:xfrm>
            <a:off x="9493134" y="472829"/>
            <a:ext cx="1299995" cy="461665"/>
          </a:xfrm>
          <a:prstGeom prst="rect">
            <a:avLst/>
          </a:prstGeom>
          <a:noFill/>
        </p:spPr>
        <p:txBody>
          <a:bodyPr wrap="square" rtlCol="0">
            <a:spAutoFit/>
          </a:bodyPr>
          <a:lstStyle/>
          <a:p>
            <a:r>
              <a:rPr lang="en-US" altLang="zh-TW" sz="2400" dirty="0">
                <a:solidFill>
                  <a:prstClr val="black"/>
                </a:solidFill>
                <a:latin typeface="Calibri" panose="020F0502020204030204"/>
              </a:rPr>
              <a:t>method</a:t>
            </a:r>
            <a:endParaRPr lang="zh-TW" altLang="en-US" sz="2400" dirty="0">
              <a:solidFill>
                <a:prstClr val="black"/>
              </a:solidFill>
              <a:latin typeface="Calibri" panose="020F0502020204030204"/>
            </a:endParaRPr>
          </a:p>
        </p:txBody>
      </p:sp>
      <p:sp>
        <p:nvSpPr>
          <p:cNvPr id="30" name="文字方塊 37">
            <a:extLst>
              <a:ext uri="{FF2B5EF4-FFF2-40B4-BE49-F238E27FC236}">
                <a16:creationId xmlns:a16="http://schemas.microsoft.com/office/drawing/2014/main" id="{A73D6801-8412-4E62-A501-0EBA5FCF78BE}"/>
              </a:ext>
            </a:extLst>
          </p:cNvPr>
          <p:cNvSpPr txBox="1"/>
          <p:nvPr/>
        </p:nvSpPr>
        <p:spPr>
          <a:xfrm>
            <a:off x="8086044" y="467527"/>
            <a:ext cx="717554" cy="461665"/>
          </a:xfrm>
          <a:prstGeom prst="rect">
            <a:avLst/>
          </a:prstGeom>
          <a:noFill/>
        </p:spPr>
        <p:txBody>
          <a:bodyPr wrap="square" rtlCol="0">
            <a:spAutoFit/>
          </a:bodyPr>
          <a:lstStyle/>
          <a:p>
            <a:r>
              <a:rPr lang="en-US" altLang="zh-TW" sz="2400" dirty="0">
                <a:solidFill>
                  <a:prstClr val="black"/>
                </a:solidFill>
                <a:latin typeface="Calibri" panose="020F0502020204030204"/>
              </a:rPr>
              <a:t>task</a:t>
            </a:r>
            <a:endParaRPr lang="zh-TW" altLang="en-US" sz="2400" dirty="0">
              <a:solidFill>
                <a:prstClr val="black"/>
              </a:solidFill>
              <a:latin typeface="Calibri" panose="020F0502020204030204"/>
            </a:endParaRPr>
          </a:p>
        </p:txBody>
      </p:sp>
      <p:sp>
        <p:nvSpPr>
          <p:cNvPr id="31" name="文字方塊 8">
            <a:extLst>
              <a:ext uri="{FF2B5EF4-FFF2-40B4-BE49-F238E27FC236}">
                <a16:creationId xmlns:a16="http://schemas.microsoft.com/office/drawing/2014/main" id="{B6BE891D-786A-4E0D-9934-5979C3DAF509}"/>
              </a:ext>
            </a:extLst>
          </p:cNvPr>
          <p:cNvSpPr txBox="1"/>
          <p:nvPr/>
        </p:nvSpPr>
        <p:spPr>
          <a:xfrm>
            <a:off x="2152464" y="1055699"/>
            <a:ext cx="2209435"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Learning Theory</a:t>
            </a:r>
            <a:endParaRPr lang="zh-TW" altLang="en-US" sz="2400" dirty="0">
              <a:solidFill>
                <a:prstClr val="black"/>
              </a:solidFill>
              <a:latin typeface="Calibri" panose="020F0502020204030204"/>
            </a:endParaRPr>
          </a:p>
        </p:txBody>
      </p:sp>
    </p:spTree>
    <p:extLst>
      <p:ext uri="{BB962C8B-B14F-4D97-AF65-F5344CB8AC3E}">
        <p14:creationId xmlns:p14="http://schemas.microsoft.com/office/powerpoint/2010/main" val="178726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A1B7-8926-4ACC-A873-6E6F3DE172D1}"/>
              </a:ext>
            </a:extLst>
          </p:cNvPr>
          <p:cNvSpPr>
            <a:spLocks noGrp="1"/>
          </p:cNvSpPr>
          <p:nvPr>
            <p:ph type="title"/>
          </p:nvPr>
        </p:nvSpPr>
        <p:spPr/>
        <p:txBody>
          <a:bodyPr/>
          <a:lstStyle/>
          <a:p>
            <a:r>
              <a:rPr lang="zh-CN" altLang="en-US" dirty="0"/>
              <a:t>回归</a:t>
            </a:r>
          </a:p>
        </p:txBody>
      </p:sp>
      <p:sp>
        <p:nvSpPr>
          <p:cNvPr id="4" name="文字方塊 6">
            <a:extLst>
              <a:ext uri="{FF2B5EF4-FFF2-40B4-BE49-F238E27FC236}">
                <a16:creationId xmlns:a16="http://schemas.microsoft.com/office/drawing/2014/main" id="{F33A6790-DD5C-4DD6-B58E-8F16470B00A8}"/>
              </a:ext>
            </a:extLst>
          </p:cNvPr>
          <p:cNvSpPr txBox="1"/>
          <p:nvPr/>
        </p:nvSpPr>
        <p:spPr>
          <a:xfrm>
            <a:off x="2693539" y="1478491"/>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rPr>
              <a:t>Regression</a:t>
            </a:r>
            <a:endParaRPr lang="zh-TW" altLang="en-US" sz="2400" kern="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5" name="文字方塊 30">
                <a:extLst>
                  <a:ext uri="{FF2B5EF4-FFF2-40B4-BE49-F238E27FC236}">
                    <a16:creationId xmlns:a16="http://schemas.microsoft.com/office/drawing/2014/main" id="{3B38DFB6-7887-4572-850F-7139714CD078}"/>
                  </a:ext>
                </a:extLst>
              </p:cNvPr>
              <p:cNvSpPr txBox="1"/>
              <p:nvPr/>
            </p:nvSpPr>
            <p:spPr>
              <a:xfrm>
                <a:off x="6139702" y="1311696"/>
                <a:ext cx="3733249" cy="830997"/>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The output of the target function </a:t>
                </a:r>
                <a14:m>
                  <m:oMath xmlns:m="http://schemas.openxmlformats.org/officeDocument/2006/math">
                    <m:r>
                      <a:rPr lang="en-US" altLang="zh-TW" sz="2400" i="1">
                        <a:solidFill>
                          <a:prstClr val="black"/>
                        </a:solidFill>
                        <a:latin typeface="Cambria Math" panose="02040503050406030204" pitchFamily="18" charset="0"/>
                      </a:rPr>
                      <m:t>𝑓</m:t>
                    </m:r>
                  </m:oMath>
                </a14:m>
                <a:r>
                  <a:rPr lang="en-US" altLang="zh-TW" sz="2400" dirty="0">
                    <a:solidFill>
                      <a:prstClr val="black"/>
                    </a:solidFill>
                    <a:latin typeface="Calibri" panose="020F0502020204030204"/>
                    <a:ea typeface="微软雅黑"/>
                  </a:rPr>
                  <a:t> is “scalar”.</a:t>
                </a:r>
                <a:endParaRPr lang="zh-TW" altLang="en-US" sz="2400" dirty="0">
                  <a:solidFill>
                    <a:prstClr val="black"/>
                  </a:solidFill>
                  <a:latin typeface="Calibri" panose="020F0502020204030204"/>
                  <a:ea typeface="微软雅黑"/>
                </a:endParaRPr>
              </a:p>
            </p:txBody>
          </p:sp>
        </mc:Choice>
        <mc:Fallback xmlns="">
          <p:sp>
            <p:nvSpPr>
              <p:cNvPr id="5" name="文字方塊 30">
                <a:extLst>
                  <a:ext uri="{FF2B5EF4-FFF2-40B4-BE49-F238E27FC236}">
                    <a16:creationId xmlns:a16="http://schemas.microsoft.com/office/drawing/2014/main" id="{3B38DFB6-7887-4572-850F-7139714CD078}"/>
                  </a:ext>
                </a:extLst>
              </p:cNvPr>
              <p:cNvSpPr txBox="1">
                <a:spLocks noRot="1" noChangeAspect="1" noMove="1" noResize="1" noEditPoints="1" noAdjustHandles="1" noChangeArrowheads="1" noChangeShapeType="1" noTextEdit="1"/>
              </p:cNvSpPr>
              <p:nvPr/>
            </p:nvSpPr>
            <p:spPr>
              <a:xfrm>
                <a:off x="6139702" y="1311696"/>
                <a:ext cx="3733249" cy="830997"/>
              </a:xfrm>
              <a:prstGeom prst="rect">
                <a:avLst/>
              </a:prstGeom>
              <a:blipFill>
                <a:blip r:embed="rId2"/>
                <a:stretch>
                  <a:fillRect t="-5882" b="-1617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F0CEB83E-3766-49D7-9B1E-6FC794AC7279}"/>
              </a:ext>
            </a:extLst>
          </p:cNvPr>
          <p:cNvSpPr/>
          <p:nvPr/>
        </p:nvSpPr>
        <p:spPr>
          <a:xfrm>
            <a:off x="5949322" y="2466927"/>
            <a:ext cx="865946" cy="89209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800" kern="0" dirty="0">
                <a:solidFill>
                  <a:prstClr val="white"/>
                </a:solidFill>
                <a:latin typeface="Calibri" panose="020F0502020204030204"/>
              </a:rPr>
              <a:t>f</a:t>
            </a:r>
            <a:endParaRPr lang="zh-TW" altLang="en-US" sz="2800" kern="0" dirty="0">
              <a:solidFill>
                <a:prstClr val="white"/>
              </a:solidFill>
              <a:latin typeface="Calibri" panose="020F0502020204030204"/>
            </a:endParaRPr>
          </a:p>
        </p:txBody>
      </p:sp>
      <p:sp>
        <p:nvSpPr>
          <p:cNvPr id="7" name="文字方塊 65">
            <a:extLst>
              <a:ext uri="{FF2B5EF4-FFF2-40B4-BE49-F238E27FC236}">
                <a16:creationId xmlns:a16="http://schemas.microsoft.com/office/drawing/2014/main" id="{FF97E623-F096-4E33-B81B-51763478214D}"/>
              </a:ext>
            </a:extLst>
          </p:cNvPr>
          <p:cNvSpPr txBox="1"/>
          <p:nvPr/>
        </p:nvSpPr>
        <p:spPr>
          <a:xfrm>
            <a:off x="3555886" y="2382764"/>
            <a:ext cx="1946069" cy="369332"/>
          </a:xfrm>
          <a:prstGeom prst="rect">
            <a:avLst/>
          </a:prstGeom>
          <a:noFill/>
        </p:spPr>
        <p:txBody>
          <a:bodyPr wrap="square" rtlCol="0">
            <a:spAutoFit/>
          </a:bodyPr>
          <a:lstStyle/>
          <a:p>
            <a:r>
              <a:rPr lang="zh-TW" altLang="en-US" dirty="0">
                <a:solidFill>
                  <a:prstClr val="black"/>
                </a:solidFill>
                <a:latin typeface="Calibri" panose="020F0502020204030204"/>
                <a:ea typeface="微软雅黑"/>
              </a:rPr>
              <a:t>今天上午 </a:t>
            </a:r>
            <a:r>
              <a:rPr lang="en-US" altLang="zh-TW" dirty="0">
                <a:solidFill>
                  <a:prstClr val="black"/>
                </a:solidFill>
                <a:latin typeface="Calibri" panose="020F0502020204030204"/>
                <a:ea typeface="微软雅黑"/>
              </a:rPr>
              <a:t>PM2.5</a:t>
            </a:r>
            <a:endParaRPr lang="zh-TW" altLang="en-US" dirty="0">
              <a:solidFill>
                <a:prstClr val="black"/>
              </a:solidFill>
              <a:latin typeface="Calibri" panose="020F0502020204030204"/>
              <a:ea typeface="微软雅黑"/>
            </a:endParaRPr>
          </a:p>
        </p:txBody>
      </p:sp>
      <p:sp>
        <p:nvSpPr>
          <p:cNvPr id="8" name="文字方塊 66">
            <a:extLst>
              <a:ext uri="{FF2B5EF4-FFF2-40B4-BE49-F238E27FC236}">
                <a16:creationId xmlns:a16="http://schemas.microsoft.com/office/drawing/2014/main" id="{C7E6FED6-5943-4C76-BB60-5FFADE65CF06}"/>
              </a:ext>
            </a:extLst>
          </p:cNvPr>
          <p:cNvSpPr txBox="1"/>
          <p:nvPr/>
        </p:nvSpPr>
        <p:spPr>
          <a:xfrm>
            <a:off x="3581285" y="2717958"/>
            <a:ext cx="1978239" cy="369332"/>
          </a:xfrm>
          <a:prstGeom prst="rect">
            <a:avLst/>
          </a:prstGeom>
          <a:noFill/>
        </p:spPr>
        <p:txBody>
          <a:bodyPr wrap="square" rtlCol="0">
            <a:spAutoFit/>
          </a:bodyPr>
          <a:lstStyle/>
          <a:p>
            <a:r>
              <a:rPr lang="zh-TW" altLang="en-US" dirty="0">
                <a:solidFill>
                  <a:prstClr val="black"/>
                </a:solidFill>
                <a:latin typeface="Calibri" panose="020F0502020204030204"/>
                <a:ea typeface="微软雅黑"/>
              </a:rPr>
              <a:t>昨天上午</a:t>
            </a:r>
            <a:r>
              <a:rPr lang="en-US" altLang="zh-TW" dirty="0">
                <a:solidFill>
                  <a:prstClr val="black"/>
                </a:solidFill>
                <a:latin typeface="Calibri" panose="020F0502020204030204"/>
                <a:ea typeface="微软雅黑"/>
              </a:rPr>
              <a:t>PM2.5</a:t>
            </a:r>
            <a:endParaRPr lang="zh-TW" altLang="en-US" dirty="0">
              <a:solidFill>
                <a:prstClr val="black"/>
              </a:solidFill>
              <a:latin typeface="Calibri" panose="020F0502020204030204"/>
              <a:ea typeface="微软雅黑"/>
            </a:endParaRPr>
          </a:p>
        </p:txBody>
      </p:sp>
      <p:sp>
        <p:nvSpPr>
          <p:cNvPr id="9" name="文字方塊 67">
            <a:extLst>
              <a:ext uri="{FF2B5EF4-FFF2-40B4-BE49-F238E27FC236}">
                <a16:creationId xmlns:a16="http://schemas.microsoft.com/office/drawing/2014/main" id="{D669A897-3D4A-42BB-BB2A-9572CE95D80A}"/>
              </a:ext>
            </a:extLst>
          </p:cNvPr>
          <p:cNvSpPr txBox="1"/>
          <p:nvPr/>
        </p:nvSpPr>
        <p:spPr>
          <a:xfrm>
            <a:off x="4123725" y="3013426"/>
            <a:ext cx="771135" cy="369332"/>
          </a:xfrm>
          <a:prstGeom prst="rect">
            <a:avLst/>
          </a:prstGeom>
          <a:noFill/>
        </p:spPr>
        <p:txBody>
          <a:bodyPr wrap="square" rtlCol="0">
            <a:spAutoFit/>
          </a:bodyPr>
          <a:lstStyle/>
          <a:p>
            <a:pPr algn="ctr"/>
            <a:r>
              <a:rPr lang="en-US" altLang="zh-TW" dirty="0">
                <a:solidFill>
                  <a:prstClr val="black"/>
                </a:solidFill>
                <a:latin typeface="Calibri" panose="020F0502020204030204"/>
                <a:ea typeface="微软雅黑"/>
              </a:rPr>
              <a:t>…….</a:t>
            </a:r>
            <a:endParaRPr lang="zh-TW" altLang="en-US" dirty="0">
              <a:solidFill>
                <a:prstClr val="black"/>
              </a:solidFill>
              <a:latin typeface="Calibri" panose="020F0502020204030204"/>
              <a:ea typeface="微软雅黑"/>
            </a:endParaRPr>
          </a:p>
        </p:txBody>
      </p:sp>
      <p:sp>
        <p:nvSpPr>
          <p:cNvPr id="10" name="文字方塊 68">
            <a:extLst>
              <a:ext uri="{FF2B5EF4-FFF2-40B4-BE49-F238E27FC236}">
                <a16:creationId xmlns:a16="http://schemas.microsoft.com/office/drawing/2014/main" id="{1EA82E4F-99BA-43EE-AD1E-13225D0967C6}"/>
              </a:ext>
            </a:extLst>
          </p:cNvPr>
          <p:cNvSpPr txBox="1"/>
          <p:nvPr/>
        </p:nvSpPr>
        <p:spPr>
          <a:xfrm>
            <a:off x="7446264" y="2641314"/>
            <a:ext cx="2035925" cy="369332"/>
          </a:xfrm>
          <a:prstGeom prst="rect">
            <a:avLst/>
          </a:prstGeom>
          <a:noFill/>
        </p:spPr>
        <p:txBody>
          <a:bodyPr wrap="square" rtlCol="0">
            <a:spAutoFit/>
          </a:bodyPr>
          <a:lstStyle/>
          <a:p>
            <a:r>
              <a:rPr lang="zh-TW" altLang="en-US" dirty="0">
                <a:solidFill>
                  <a:prstClr val="black"/>
                </a:solidFill>
                <a:latin typeface="Calibri" panose="020F0502020204030204"/>
                <a:ea typeface="微软雅黑"/>
              </a:rPr>
              <a:t>明天上午</a:t>
            </a:r>
            <a:r>
              <a:rPr lang="en-US" altLang="zh-TW" dirty="0">
                <a:solidFill>
                  <a:prstClr val="black"/>
                </a:solidFill>
                <a:latin typeface="Calibri" panose="020F0502020204030204"/>
                <a:ea typeface="微软雅黑"/>
              </a:rPr>
              <a:t>PM2.5</a:t>
            </a:r>
            <a:endParaRPr lang="zh-TW" altLang="en-US" dirty="0">
              <a:solidFill>
                <a:prstClr val="black"/>
              </a:solidFill>
              <a:latin typeface="Calibri" panose="020F0502020204030204"/>
              <a:ea typeface="微软雅黑"/>
            </a:endParaRPr>
          </a:p>
        </p:txBody>
      </p:sp>
      <p:cxnSp>
        <p:nvCxnSpPr>
          <p:cNvPr id="11" name="直線單箭頭接點 69">
            <a:extLst>
              <a:ext uri="{FF2B5EF4-FFF2-40B4-BE49-F238E27FC236}">
                <a16:creationId xmlns:a16="http://schemas.microsoft.com/office/drawing/2014/main" id="{F92D3166-8552-43FC-B873-43C0224D9018}"/>
              </a:ext>
            </a:extLst>
          </p:cNvPr>
          <p:cNvCxnSpPr/>
          <p:nvPr/>
        </p:nvCxnSpPr>
        <p:spPr>
          <a:xfrm>
            <a:off x="5299022" y="2578127"/>
            <a:ext cx="650301" cy="0"/>
          </a:xfrm>
          <a:prstGeom prst="straightConnector1">
            <a:avLst/>
          </a:prstGeom>
          <a:noFill/>
          <a:ln w="28575" cap="flat" cmpd="sng" algn="ctr">
            <a:solidFill>
              <a:sysClr val="windowText" lastClr="000000"/>
            </a:solidFill>
            <a:prstDash val="solid"/>
            <a:miter lim="800000"/>
            <a:tailEnd type="triangle"/>
          </a:ln>
          <a:effectLst/>
        </p:spPr>
      </p:cxnSp>
      <p:cxnSp>
        <p:nvCxnSpPr>
          <p:cNvPr id="12" name="直線單箭頭接點 70">
            <a:extLst>
              <a:ext uri="{FF2B5EF4-FFF2-40B4-BE49-F238E27FC236}">
                <a16:creationId xmlns:a16="http://schemas.microsoft.com/office/drawing/2014/main" id="{C3670264-B879-46F7-B22E-C78FF68D52B3}"/>
              </a:ext>
            </a:extLst>
          </p:cNvPr>
          <p:cNvCxnSpPr>
            <a:endCxn id="6" idx="1"/>
          </p:cNvCxnSpPr>
          <p:nvPr/>
        </p:nvCxnSpPr>
        <p:spPr>
          <a:xfrm flipV="1">
            <a:off x="5299022" y="2912974"/>
            <a:ext cx="650301" cy="0"/>
          </a:xfrm>
          <a:prstGeom prst="straightConnector1">
            <a:avLst/>
          </a:prstGeom>
          <a:noFill/>
          <a:ln w="28575" cap="flat" cmpd="sng" algn="ctr">
            <a:solidFill>
              <a:sysClr val="windowText" lastClr="000000"/>
            </a:solidFill>
            <a:prstDash val="solid"/>
            <a:miter lim="800000"/>
            <a:tailEnd type="triangle"/>
          </a:ln>
          <a:effectLst/>
        </p:spPr>
      </p:cxnSp>
      <p:cxnSp>
        <p:nvCxnSpPr>
          <p:cNvPr id="13" name="直線單箭頭接點 72">
            <a:extLst>
              <a:ext uri="{FF2B5EF4-FFF2-40B4-BE49-F238E27FC236}">
                <a16:creationId xmlns:a16="http://schemas.microsoft.com/office/drawing/2014/main" id="{68F11F38-12D3-4F53-BF1F-205A83921F9D}"/>
              </a:ext>
            </a:extLst>
          </p:cNvPr>
          <p:cNvCxnSpPr/>
          <p:nvPr/>
        </p:nvCxnSpPr>
        <p:spPr>
          <a:xfrm>
            <a:off x="6831278" y="2933581"/>
            <a:ext cx="637510" cy="0"/>
          </a:xfrm>
          <a:prstGeom prst="straightConnector1">
            <a:avLst/>
          </a:prstGeom>
          <a:noFill/>
          <a:ln w="28575" cap="flat" cmpd="sng" algn="ctr">
            <a:solidFill>
              <a:sysClr val="windowText" lastClr="000000"/>
            </a:solidFill>
            <a:prstDash val="solid"/>
            <a:miter lim="800000"/>
            <a:tailEnd type="triangle"/>
          </a:ln>
          <a:effectLst/>
        </p:spPr>
      </p:cxnSp>
      <p:sp>
        <p:nvSpPr>
          <p:cNvPr id="14" name="文字方塊 74">
            <a:extLst>
              <a:ext uri="{FF2B5EF4-FFF2-40B4-BE49-F238E27FC236}">
                <a16:creationId xmlns:a16="http://schemas.microsoft.com/office/drawing/2014/main" id="{E77DA441-B63E-4DB3-A07F-3666717714FC}"/>
              </a:ext>
            </a:extLst>
          </p:cNvPr>
          <p:cNvSpPr txBox="1"/>
          <p:nvPr/>
        </p:nvSpPr>
        <p:spPr>
          <a:xfrm>
            <a:off x="7391325" y="2912973"/>
            <a:ext cx="1726454"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(scalar)</a:t>
            </a:r>
            <a:endParaRPr lang="zh-TW" altLang="en-US" sz="2400" dirty="0">
              <a:solidFill>
                <a:prstClr val="black"/>
              </a:solidFill>
              <a:latin typeface="Calibri" panose="020F0502020204030204"/>
              <a:ea typeface="微软雅黑"/>
            </a:endParaRPr>
          </a:p>
        </p:txBody>
      </p:sp>
      <p:cxnSp>
        <p:nvCxnSpPr>
          <p:cNvPr id="15" name="直線單箭頭接點 86">
            <a:extLst>
              <a:ext uri="{FF2B5EF4-FFF2-40B4-BE49-F238E27FC236}">
                <a16:creationId xmlns:a16="http://schemas.microsoft.com/office/drawing/2014/main" id="{F7EDEB6A-C05B-4EE9-9FFD-B2CEFCEF5A21}"/>
              </a:ext>
            </a:extLst>
          </p:cNvPr>
          <p:cNvCxnSpPr/>
          <p:nvPr/>
        </p:nvCxnSpPr>
        <p:spPr>
          <a:xfrm flipV="1">
            <a:off x="5299022" y="3253134"/>
            <a:ext cx="650301" cy="0"/>
          </a:xfrm>
          <a:prstGeom prst="straightConnector1">
            <a:avLst/>
          </a:prstGeom>
          <a:noFill/>
          <a:ln w="28575" cap="flat" cmpd="sng" algn="ctr">
            <a:solidFill>
              <a:sysClr val="windowText" lastClr="000000"/>
            </a:solidFill>
            <a:prstDash val="solid"/>
            <a:miter lim="800000"/>
            <a:tailEnd type="triangle"/>
          </a:ln>
          <a:effectLst/>
        </p:spPr>
      </p:cxnSp>
      <p:cxnSp>
        <p:nvCxnSpPr>
          <p:cNvPr id="16" name="直線接點 13">
            <a:extLst>
              <a:ext uri="{FF2B5EF4-FFF2-40B4-BE49-F238E27FC236}">
                <a16:creationId xmlns:a16="http://schemas.microsoft.com/office/drawing/2014/main" id="{4B9BE5A5-9236-4B82-8B56-0500EACD0EDD}"/>
              </a:ext>
            </a:extLst>
          </p:cNvPr>
          <p:cNvCxnSpPr/>
          <p:nvPr/>
        </p:nvCxnSpPr>
        <p:spPr>
          <a:xfrm>
            <a:off x="1174806" y="3658603"/>
            <a:ext cx="9842500" cy="0"/>
          </a:xfrm>
          <a:prstGeom prst="line">
            <a:avLst/>
          </a:prstGeom>
          <a:noFill/>
          <a:ln w="76200" cap="flat" cmpd="sng" algn="ctr">
            <a:solidFill>
              <a:sysClr val="windowText" lastClr="000000"/>
            </a:solidFill>
            <a:prstDash val="solid"/>
            <a:miter lim="800000"/>
          </a:ln>
          <a:effectLst/>
        </p:spPr>
      </p:cxnSp>
      <p:sp>
        <p:nvSpPr>
          <p:cNvPr id="17" name="文字方塊 87">
            <a:extLst>
              <a:ext uri="{FF2B5EF4-FFF2-40B4-BE49-F238E27FC236}">
                <a16:creationId xmlns:a16="http://schemas.microsoft.com/office/drawing/2014/main" id="{6939F9AB-127E-4778-B91D-A98279FBAB2D}"/>
              </a:ext>
            </a:extLst>
          </p:cNvPr>
          <p:cNvSpPr txBox="1"/>
          <p:nvPr/>
        </p:nvSpPr>
        <p:spPr>
          <a:xfrm>
            <a:off x="2383653" y="4843729"/>
            <a:ext cx="2304310" cy="369332"/>
          </a:xfrm>
          <a:prstGeom prst="rect">
            <a:avLst/>
          </a:prstGeom>
          <a:noFill/>
        </p:spPr>
        <p:txBody>
          <a:bodyPr wrap="square" rtlCol="0">
            <a:spAutoFit/>
          </a:bodyPr>
          <a:lstStyle/>
          <a:p>
            <a:r>
              <a:rPr lang="en-US" altLang="zh-TW" dirty="0">
                <a:solidFill>
                  <a:prstClr val="black"/>
                </a:solidFill>
                <a:latin typeface="Calibri" panose="020F0502020204030204"/>
                <a:ea typeface="微软雅黑"/>
              </a:rPr>
              <a:t>9/01</a:t>
            </a:r>
            <a:r>
              <a:rPr lang="zh-TW" altLang="en-US" dirty="0">
                <a:solidFill>
                  <a:prstClr val="black"/>
                </a:solidFill>
                <a:latin typeface="Calibri" panose="020F0502020204030204"/>
                <a:ea typeface="微软雅黑"/>
              </a:rPr>
              <a:t> 上午 </a:t>
            </a:r>
            <a:r>
              <a:rPr lang="en-US" altLang="zh-TW" dirty="0">
                <a:solidFill>
                  <a:prstClr val="black"/>
                </a:solidFill>
                <a:latin typeface="Calibri" panose="020F0502020204030204"/>
                <a:ea typeface="微软雅黑"/>
              </a:rPr>
              <a:t>PM2.5 = 63 </a:t>
            </a:r>
            <a:endParaRPr lang="zh-TW" altLang="en-US" dirty="0">
              <a:solidFill>
                <a:prstClr val="black"/>
              </a:solidFill>
              <a:latin typeface="Calibri" panose="020F0502020204030204"/>
              <a:ea typeface="微软雅黑"/>
            </a:endParaRPr>
          </a:p>
        </p:txBody>
      </p:sp>
      <p:sp>
        <p:nvSpPr>
          <p:cNvPr id="18" name="文字方塊 88">
            <a:extLst>
              <a:ext uri="{FF2B5EF4-FFF2-40B4-BE49-F238E27FC236}">
                <a16:creationId xmlns:a16="http://schemas.microsoft.com/office/drawing/2014/main" id="{70B4EE1C-376D-4CAD-80F0-2D14F4BA24A0}"/>
              </a:ext>
            </a:extLst>
          </p:cNvPr>
          <p:cNvSpPr txBox="1"/>
          <p:nvPr/>
        </p:nvSpPr>
        <p:spPr>
          <a:xfrm>
            <a:off x="4687963" y="4820078"/>
            <a:ext cx="2322281" cy="369332"/>
          </a:xfrm>
          <a:prstGeom prst="rect">
            <a:avLst/>
          </a:prstGeom>
          <a:noFill/>
        </p:spPr>
        <p:txBody>
          <a:bodyPr wrap="square" rtlCol="0">
            <a:spAutoFit/>
          </a:bodyPr>
          <a:lstStyle/>
          <a:p>
            <a:r>
              <a:rPr lang="en-US" altLang="zh-TW" dirty="0">
                <a:solidFill>
                  <a:prstClr val="black"/>
                </a:solidFill>
                <a:latin typeface="Calibri" panose="020F0502020204030204"/>
                <a:ea typeface="微软雅黑"/>
              </a:rPr>
              <a:t>9/02</a:t>
            </a:r>
            <a:r>
              <a:rPr lang="zh-TW" altLang="en-US" dirty="0">
                <a:solidFill>
                  <a:prstClr val="black"/>
                </a:solidFill>
                <a:latin typeface="Calibri" panose="020F0502020204030204"/>
                <a:ea typeface="微软雅黑"/>
              </a:rPr>
              <a:t> 上午 </a:t>
            </a:r>
            <a:r>
              <a:rPr lang="en-US" altLang="zh-TW" dirty="0">
                <a:solidFill>
                  <a:prstClr val="black"/>
                </a:solidFill>
                <a:latin typeface="Calibri" panose="020F0502020204030204"/>
                <a:ea typeface="微软雅黑"/>
              </a:rPr>
              <a:t>PM2.5 = 65</a:t>
            </a:r>
            <a:endParaRPr lang="zh-TW" altLang="en-US" dirty="0">
              <a:solidFill>
                <a:prstClr val="black"/>
              </a:solidFill>
              <a:latin typeface="Calibri" panose="020F0502020204030204"/>
              <a:ea typeface="微软雅黑"/>
            </a:endParaRPr>
          </a:p>
        </p:txBody>
      </p:sp>
      <p:sp>
        <p:nvSpPr>
          <p:cNvPr id="19" name="文字方塊 89">
            <a:extLst>
              <a:ext uri="{FF2B5EF4-FFF2-40B4-BE49-F238E27FC236}">
                <a16:creationId xmlns:a16="http://schemas.microsoft.com/office/drawing/2014/main" id="{D3C2CEAA-83A4-48C2-B0E1-8D7896B4B530}"/>
              </a:ext>
            </a:extLst>
          </p:cNvPr>
          <p:cNvSpPr txBox="1"/>
          <p:nvPr/>
        </p:nvSpPr>
        <p:spPr>
          <a:xfrm>
            <a:off x="8025890" y="4842665"/>
            <a:ext cx="2642111" cy="369332"/>
          </a:xfrm>
          <a:prstGeom prst="rect">
            <a:avLst/>
          </a:prstGeom>
          <a:noFill/>
        </p:spPr>
        <p:txBody>
          <a:bodyPr wrap="square" rtlCol="0">
            <a:spAutoFit/>
          </a:bodyPr>
          <a:lstStyle/>
          <a:p>
            <a:r>
              <a:rPr lang="en-US" altLang="zh-TW" dirty="0">
                <a:solidFill>
                  <a:prstClr val="black"/>
                </a:solidFill>
                <a:latin typeface="Calibri" panose="020F0502020204030204"/>
                <a:ea typeface="微软雅黑"/>
              </a:rPr>
              <a:t>9/03</a:t>
            </a:r>
            <a:r>
              <a:rPr lang="zh-TW" altLang="en-US" dirty="0">
                <a:solidFill>
                  <a:prstClr val="black"/>
                </a:solidFill>
                <a:latin typeface="Calibri" panose="020F0502020204030204"/>
                <a:ea typeface="微软雅黑"/>
              </a:rPr>
              <a:t> 上午 </a:t>
            </a:r>
            <a:r>
              <a:rPr lang="en-US" altLang="zh-TW" dirty="0">
                <a:solidFill>
                  <a:prstClr val="black"/>
                </a:solidFill>
                <a:latin typeface="Calibri" panose="020F0502020204030204"/>
                <a:ea typeface="微软雅黑"/>
              </a:rPr>
              <a:t>PM2.5 = 100</a:t>
            </a:r>
            <a:endParaRPr lang="zh-TW" altLang="en-US" dirty="0">
              <a:solidFill>
                <a:prstClr val="black"/>
              </a:solidFill>
              <a:latin typeface="Calibri" panose="020F0502020204030204"/>
              <a:ea typeface="微软雅黑"/>
            </a:endParaRPr>
          </a:p>
        </p:txBody>
      </p:sp>
      <p:sp>
        <p:nvSpPr>
          <p:cNvPr id="20" name="文字方塊 90">
            <a:extLst>
              <a:ext uri="{FF2B5EF4-FFF2-40B4-BE49-F238E27FC236}">
                <a16:creationId xmlns:a16="http://schemas.microsoft.com/office/drawing/2014/main" id="{E9644937-3B68-4A85-BB0B-A22EA820D153}"/>
              </a:ext>
            </a:extLst>
          </p:cNvPr>
          <p:cNvSpPr txBox="1"/>
          <p:nvPr/>
        </p:nvSpPr>
        <p:spPr>
          <a:xfrm>
            <a:off x="1470388" y="3800319"/>
            <a:ext cx="2641471" cy="523220"/>
          </a:xfrm>
          <a:prstGeom prst="rect">
            <a:avLst/>
          </a:prstGeom>
          <a:noFill/>
        </p:spPr>
        <p:txBody>
          <a:bodyPr wrap="square" rtlCol="0">
            <a:spAutoFit/>
          </a:bodyPr>
          <a:lstStyle/>
          <a:p>
            <a:pPr algn="ctr"/>
            <a:r>
              <a:rPr lang="en-US" altLang="zh-TW" sz="2800" dirty="0">
                <a:solidFill>
                  <a:srgbClr val="0070C0"/>
                </a:solidFill>
                <a:latin typeface="Calibri" panose="020F0502020204030204"/>
                <a:ea typeface="微软雅黑"/>
              </a:rPr>
              <a:t>Training Data:</a:t>
            </a:r>
            <a:endParaRPr lang="zh-TW" altLang="en-US" sz="2800" dirty="0">
              <a:solidFill>
                <a:srgbClr val="0070C0"/>
              </a:solidFill>
              <a:latin typeface="Calibri" panose="020F0502020204030204"/>
              <a:ea typeface="微软雅黑"/>
            </a:endParaRPr>
          </a:p>
        </p:txBody>
      </p:sp>
      <p:sp>
        <p:nvSpPr>
          <p:cNvPr id="21" name="文字方塊 91">
            <a:extLst>
              <a:ext uri="{FF2B5EF4-FFF2-40B4-BE49-F238E27FC236}">
                <a16:creationId xmlns:a16="http://schemas.microsoft.com/office/drawing/2014/main" id="{AE9454A0-2F1C-4D9F-A04F-305389DF282B}"/>
              </a:ext>
            </a:extLst>
          </p:cNvPr>
          <p:cNvSpPr txBox="1"/>
          <p:nvPr/>
        </p:nvSpPr>
        <p:spPr>
          <a:xfrm>
            <a:off x="2383654" y="5768596"/>
            <a:ext cx="2304309" cy="369332"/>
          </a:xfrm>
          <a:prstGeom prst="rect">
            <a:avLst/>
          </a:prstGeom>
          <a:noFill/>
        </p:spPr>
        <p:txBody>
          <a:bodyPr wrap="square" rtlCol="0">
            <a:spAutoFit/>
          </a:bodyPr>
          <a:lstStyle/>
          <a:p>
            <a:r>
              <a:rPr lang="en-US" altLang="zh-TW" dirty="0">
                <a:solidFill>
                  <a:prstClr val="black"/>
                </a:solidFill>
                <a:latin typeface="Calibri" panose="020F0502020204030204"/>
                <a:ea typeface="微软雅黑"/>
              </a:rPr>
              <a:t>9/12</a:t>
            </a:r>
            <a:r>
              <a:rPr lang="zh-TW" altLang="en-US" dirty="0">
                <a:solidFill>
                  <a:prstClr val="black"/>
                </a:solidFill>
                <a:latin typeface="Calibri" panose="020F0502020204030204"/>
                <a:ea typeface="微软雅黑"/>
              </a:rPr>
              <a:t> 上午 </a:t>
            </a:r>
            <a:r>
              <a:rPr lang="en-US" altLang="zh-TW" dirty="0">
                <a:solidFill>
                  <a:prstClr val="black"/>
                </a:solidFill>
                <a:latin typeface="Calibri" panose="020F0502020204030204"/>
                <a:ea typeface="微软雅黑"/>
              </a:rPr>
              <a:t>PM2.5 = 30</a:t>
            </a:r>
            <a:endParaRPr lang="zh-TW" altLang="en-US" dirty="0">
              <a:solidFill>
                <a:prstClr val="black"/>
              </a:solidFill>
              <a:latin typeface="Calibri" panose="020F0502020204030204"/>
              <a:ea typeface="微软雅黑"/>
            </a:endParaRPr>
          </a:p>
        </p:txBody>
      </p:sp>
      <p:sp>
        <p:nvSpPr>
          <p:cNvPr id="22" name="文字方塊 92">
            <a:extLst>
              <a:ext uri="{FF2B5EF4-FFF2-40B4-BE49-F238E27FC236}">
                <a16:creationId xmlns:a16="http://schemas.microsoft.com/office/drawing/2014/main" id="{AB19AE71-E55D-4AAF-95BB-2D92F8194074}"/>
              </a:ext>
            </a:extLst>
          </p:cNvPr>
          <p:cNvSpPr txBox="1"/>
          <p:nvPr/>
        </p:nvSpPr>
        <p:spPr>
          <a:xfrm>
            <a:off x="4687962" y="5768596"/>
            <a:ext cx="2495810" cy="369332"/>
          </a:xfrm>
          <a:prstGeom prst="rect">
            <a:avLst/>
          </a:prstGeom>
          <a:noFill/>
        </p:spPr>
        <p:txBody>
          <a:bodyPr wrap="square" rtlCol="0">
            <a:spAutoFit/>
          </a:bodyPr>
          <a:lstStyle/>
          <a:p>
            <a:r>
              <a:rPr lang="en-US" altLang="zh-TW" dirty="0">
                <a:solidFill>
                  <a:prstClr val="black"/>
                </a:solidFill>
                <a:latin typeface="Calibri" panose="020F0502020204030204"/>
                <a:ea typeface="微软雅黑"/>
              </a:rPr>
              <a:t>9/13</a:t>
            </a:r>
            <a:r>
              <a:rPr lang="zh-TW" altLang="en-US" dirty="0">
                <a:solidFill>
                  <a:prstClr val="black"/>
                </a:solidFill>
                <a:latin typeface="Calibri" panose="020F0502020204030204"/>
                <a:ea typeface="微软雅黑"/>
              </a:rPr>
              <a:t> 上午 </a:t>
            </a:r>
            <a:r>
              <a:rPr lang="en-US" altLang="zh-TW" dirty="0">
                <a:solidFill>
                  <a:prstClr val="black"/>
                </a:solidFill>
                <a:latin typeface="Calibri" panose="020F0502020204030204"/>
                <a:ea typeface="微软雅黑"/>
              </a:rPr>
              <a:t>PM2.5 = 25</a:t>
            </a:r>
            <a:endParaRPr lang="zh-TW" altLang="en-US" dirty="0">
              <a:solidFill>
                <a:prstClr val="black"/>
              </a:solidFill>
              <a:latin typeface="Calibri" panose="020F0502020204030204"/>
              <a:ea typeface="微软雅黑"/>
            </a:endParaRPr>
          </a:p>
        </p:txBody>
      </p:sp>
      <p:sp>
        <p:nvSpPr>
          <p:cNvPr id="23" name="文字方塊 93">
            <a:extLst>
              <a:ext uri="{FF2B5EF4-FFF2-40B4-BE49-F238E27FC236}">
                <a16:creationId xmlns:a16="http://schemas.microsoft.com/office/drawing/2014/main" id="{4C2887FD-0D14-46EA-A212-1A9B36A8C487}"/>
              </a:ext>
            </a:extLst>
          </p:cNvPr>
          <p:cNvSpPr txBox="1"/>
          <p:nvPr/>
        </p:nvSpPr>
        <p:spPr>
          <a:xfrm>
            <a:off x="8005680" y="5779591"/>
            <a:ext cx="2247476" cy="369332"/>
          </a:xfrm>
          <a:prstGeom prst="rect">
            <a:avLst/>
          </a:prstGeom>
          <a:noFill/>
        </p:spPr>
        <p:txBody>
          <a:bodyPr wrap="square" rtlCol="0">
            <a:spAutoFit/>
          </a:bodyPr>
          <a:lstStyle/>
          <a:p>
            <a:r>
              <a:rPr lang="en-US" altLang="zh-TW" dirty="0">
                <a:solidFill>
                  <a:prstClr val="black"/>
                </a:solidFill>
                <a:latin typeface="Calibri" panose="020F0502020204030204"/>
                <a:ea typeface="微软雅黑"/>
              </a:rPr>
              <a:t>9/14</a:t>
            </a:r>
            <a:r>
              <a:rPr lang="zh-TW" altLang="en-US" dirty="0">
                <a:solidFill>
                  <a:prstClr val="black"/>
                </a:solidFill>
                <a:latin typeface="Calibri" panose="020F0502020204030204"/>
                <a:ea typeface="微软雅黑"/>
              </a:rPr>
              <a:t> 上午 </a:t>
            </a:r>
            <a:r>
              <a:rPr lang="en-US" altLang="zh-TW" dirty="0">
                <a:solidFill>
                  <a:prstClr val="black"/>
                </a:solidFill>
                <a:latin typeface="Calibri" panose="020F0502020204030204"/>
                <a:ea typeface="微软雅黑"/>
              </a:rPr>
              <a:t>PM2.5 = 20</a:t>
            </a:r>
            <a:endParaRPr lang="zh-TW" altLang="en-US" dirty="0">
              <a:solidFill>
                <a:prstClr val="black"/>
              </a:solidFill>
              <a:latin typeface="Calibri" panose="020F0502020204030204"/>
              <a:ea typeface="微软雅黑"/>
            </a:endParaRPr>
          </a:p>
        </p:txBody>
      </p:sp>
      <p:sp>
        <p:nvSpPr>
          <p:cNvPr id="24" name="文字方塊 14">
            <a:extLst>
              <a:ext uri="{FF2B5EF4-FFF2-40B4-BE49-F238E27FC236}">
                <a16:creationId xmlns:a16="http://schemas.microsoft.com/office/drawing/2014/main" id="{7870D163-30FD-44A6-BC01-26ABA28D0DE2}"/>
              </a:ext>
            </a:extLst>
          </p:cNvPr>
          <p:cNvSpPr txBox="1"/>
          <p:nvPr/>
        </p:nvSpPr>
        <p:spPr>
          <a:xfrm>
            <a:off x="1616280" y="4407166"/>
            <a:ext cx="1637731"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Input:</a:t>
            </a:r>
            <a:endParaRPr lang="zh-TW" altLang="en-US" sz="2400" dirty="0">
              <a:solidFill>
                <a:prstClr val="black"/>
              </a:solidFill>
              <a:latin typeface="Calibri" panose="020F0502020204030204"/>
              <a:ea typeface="微软雅黑"/>
            </a:endParaRPr>
          </a:p>
        </p:txBody>
      </p:sp>
      <p:sp>
        <p:nvSpPr>
          <p:cNvPr id="25" name="文字方塊 94">
            <a:extLst>
              <a:ext uri="{FF2B5EF4-FFF2-40B4-BE49-F238E27FC236}">
                <a16:creationId xmlns:a16="http://schemas.microsoft.com/office/drawing/2014/main" id="{C4ABEA23-A2C3-4CB4-9370-971A5D60C270}"/>
              </a:ext>
            </a:extLst>
          </p:cNvPr>
          <p:cNvSpPr txBox="1"/>
          <p:nvPr/>
        </p:nvSpPr>
        <p:spPr>
          <a:xfrm>
            <a:off x="1616280" y="5281466"/>
            <a:ext cx="1637731"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Input:</a:t>
            </a:r>
            <a:endParaRPr lang="zh-TW" altLang="en-US" sz="2400" dirty="0">
              <a:solidFill>
                <a:prstClr val="black"/>
              </a:solidFill>
              <a:latin typeface="Calibri" panose="020F0502020204030204"/>
              <a:ea typeface="微软雅黑"/>
            </a:endParaRPr>
          </a:p>
        </p:txBody>
      </p:sp>
      <p:sp>
        <p:nvSpPr>
          <p:cNvPr id="26" name="文字方塊 95">
            <a:extLst>
              <a:ext uri="{FF2B5EF4-FFF2-40B4-BE49-F238E27FC236}">
                <a16:creationId xmlns:a16="http://schemas.microsoft.com/office/drawing/2014/main" id="{3D30F7F9-D4E0-4895-9D24-0B942BF1462C}"/>
              </a:ext>
            </a:extLst>
          </p:cNvPr>
          <p:cNvSpPr txBox="1"/>
          <p:nvPr/>
        </p:nvSpPr>
        <p:spPr>
          <a:xfrm>
            <a:off x="6911768" y="4369409"/>
            <a:ext cx="1637731"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Output:</a:t>
            </a:r>
            <a:endParaRPr lang="zh-TW" altLang="en-US" sz="2400" dirty="0">
              <a:solidFill>
                <a:prstClr val="black"/>
              </a:solidFill>
              <a:latin typeface="Calibri" panose="020F0502020204030204"/>
              <a:ea typeface="微软雅黑"/>
            </a:endParaRPr>
          </a:p>
        </p:txBody>
      </p:sp>
      <p:sp>
        <p:nvSpPr>
          <p:cNvPr id="27" name="文字方塊 96">
            <a:extLst>
              <a:ext uri="{FF2B5EF4-FFF2-40B4-BE49-F238E27FC236}">
                <a16:creationId xmlns:a16="http://schemas.microsoft.com/office/drawing/2014/main" id="{451D7421-B0BB-4301-BE73-113475B81154}"/>
              </a:ext>
            </a:extLst>
          </p:cNvPr>
          <p:cNvSpPr txBox="1"/>
          <p:nvPr/>
        </p:nvSpPr>
        <p:spPr>
          <a:xfrm>
            <a:off x="6911768" y="5322570"/>
            <a:ext cx="1637731"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Output:</a:t>
            </a:r>
            <a:endParaRPr lang="zh-TW" altLang="en-US" sz="2400" dirty="0">
              <a:solidFill>
                <a:prstClr val="black"/>
              </a:solidFill>
              <a:latin typeface="Calibri" panose="020F0502020204030204"/>
              <a:ea typeface="微软雅黑"/>
            </a:endParaRPr>
          </a:p>
        </p:txBody>
      </p:sp>
      <p:sp>
        <p:nvSpPr>
          <p:cNvPr id="28" name="文字方塊 15">
            <a:extLst>
              <a:ext uri="{FF2B5EF4-FFF2-40B4-BE49-F238E27FC236}">
                <a16:creationId xmlns:a16="http://schemas.microsoft.com/office/drawing/2014/main" id="{2F121CF4-CFA6-4304-803E-ECB1473A3AFD}"/>
              </a:ext>
            </a:extLst>
          </p:cNvPr>
          <p:cNvSpPr txBox="1"/>
          <p:nvPr/>
        </p:nvSpPr>
        <p:spPr>
          <a:xfrm>
            <a:off x="1998481" y="2435920"/>
            <a:ext cx="1266375" cy="954107"/>
          </a:xfrm>
          <a:prstGeom prst="rect">
            <a:avLst/>
          </a:prstGeom>
          <a:noFill/>
        </p:spPr>
        <p:txBody>
          <a:bodyPr wrap="square" rtlCol="0">
            <a:spAutoFit/>
          </a:bodyPr>
          <a:lstStyle/>
          <a:p>
            <a:r>
              <a:rPr lang="zh-CN" altLang="en-US" sz="2800" dirty="0">
                <a:solidFill>
                  <a:prstClr val="black"/>
                </a:solidFill>
                <a:latin typeface="Calibri" panose="020F0502020204030204"/>
                <a:ea typeface="微软雅黑"/>
              </a:rPr>
              <a:t>预测</a:t>
            </a:r>
            <a:endParaRPr lang="en-US" altLang="zh-TW" sz="2800" dirty="0">
              <a:solidFill>
                <a:prstClr val="black"/>
              </a:solidFill>
              <a:latin typeface="Calibri" panose="020F0502020204030204"/>
              <a:ea typeface="微软雅黑"/>
            </a:endParaRPr>
          </a:p>
          <a:p>
            <a:r>
              <a:rPr lang="en-US" altLang="zh-TW" sz="2800" dirty="0">
                <a:solidFill>
                  <a:prstClr val="black"/>
                </a:solidFill>
                <a:latin typeface="Calibri" panose="020F0502020204030204"/>
                <a:ea typeface="微软雅黑"/>
              </a:rPr>
              <a:t>PM2.5</a:t>
            </a:r>
            <a:endParaRPr lang="zh-TW" altLang="en-US" sz="2800" dirty="0">
              <a:solidFill>
                <a:prstClr val="black"/>
              </a:solidFill>
              <a:latin typeface="Calibri" panose="020F0502020204030204"/>
              <a:ea typeface="微软雅黑"/>
            </a:endParaRPr>
          </a:p>
        </p:txBody>
      </p:sp>
      <p:pic>
        <p:nvPicPr>
          <p:cNvPr id="29" name="图片 28">
            <a:extLst>
              <a:ext uri="{FF2B5EF4-FFF2-40B4-BE49-F238E27FC236}">
                <a16:creationId xmlns:a16="http://schemas.microsoft.com/office/drawing/2014/main" id="{DA2EF6DC-A8C4-4F2F-9F57-6A465F42CEAD}"/>
              </a:ext>
            </a:extLst>
          </p:cNvPr>
          <p:cNvPicPr>
            <a:picLocks noChangeAspect="1"/>
          </p:cNvPicPr>
          <p:nvPr/>
        </p:nvPicPr>
        <p:blipFill>
          <a:blip r:embed="rId3"/>
          <a:stretch>
            <a:fillRect/>
          </a:stretch>
        </p:blipFill>
        <p:spPr>
          <a:xfrm>
            <a:off x="1567701" y="4119014"/>
            <a:ext cx="9144000" cy="1686488"/>
          </a:xfrm>
          <a:prstGeom prst="rect">
            <a:avLst/>
          </a:prstGeom>
        </p:spPr>
      </p:pic>
      <p:pic>
        <p:nvPicPr>
          <p:cNvPr id="30" name="图片 29">
            <a:extLst>
              <a:ext uri="{FF2B5EF4-FFF2-40B4-BE49-F238E27FC236}">
                <a16:creationId xmlns:a16="http://schemas.microsoft.com/office/drawing/2014/main" id="{666842D1-C755-4186-BC8D-0860C010A548}"/>
              </a:ext>
            </a:extLst>
          </p:cNvPr>
          <p:cNvPicPr>
            <a:picLocks noChangeAspect="1"/>
          </p:cNvPicPr>
          <p:nvPr/>
        </p:nvPicPr>
        <p:blipFill>
          <a:blip r:embed="rId4"/>
          <a:stretch>
            <a:fillRect/>
          </a:stretch>
        </p:blipFill>
        <p:spPr>
          <a:xfrm>
            <a:off x="6524972" y="3840577"/>
            <a:ext cx="3814751" cy="2881776"/>
          </a:xfrm>
          <a:prstGeom prst="rect">
            <a:avLst/>
          </a:prstGeom>
        </p:spPr>
      </p:pic>
      <p:pic>
        <p:nvPicPr>
          <p:cNvPr id="31" name="Picture 2">
            <a:extLst>
              <a:ext uri="{FF2B5EF4-FFF2-40B4-BE49-F238E27FC236}">
                <a16:creationId xmlns:a16="http://schemas.microsoft.com/office/drawing/2014/main" id="{C8CC62EB-5CA6-4331-A78C-C9B8DE7E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5997" y="3942571"/>
            <a:ext cx="3499842" cy="2619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28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p:bldP spid="10" grpId="0"/>
      <p:bldP spid="14"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A1B7-8926-4ACC-A873-6E6F3DE172D1}"/>
              </a:ext>
            </a:extLst>
          </p:cNvPr>
          <p:cNvSpPr>
            <a:spLocks noGrp="1"/>
          </p:cNvSpPr>
          <p:nvPr>
            <p:ph type="title"/>
          </p:nvPr>
        </p:nvSpPr>
        <p:spPr/>
        <p:txBody>
          <a:bodyPr/>
          <a:lstStyle/>
          <a:p>
            <a:r>
              <a:rPr lang="zh-CN" altLang="en-US" dirty="0"/>
              <a:t>机器学习</a:t>
            </a:r>
          </a:p>
        </p:txBody>
      </p:sp>
      <p:sp>
        <p:nvSpPr>
          <p:cNvPr id="9" name="矩形 8">
            <a:extLst>
              <a:ext uri="{FF2B5EF4-FFF2-40B4-BE49-F238E27FC236}">
                <a16:creationId xmlns:a16="http://schemas.microsoft.com/office/drawing/2014/main" id="{A9290554-E36F-4A96-B340-3A96F5F27BE7}"/>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10" name="文字方塊 6">
            <a:extLst>
              <a:ext uri="{FF2B5EF4-FFF2-40B4-BE49-F238E27FC236}">
                <a16:creationId xmlns:a16="http://schemas.microsoft.com/office/drawing/2014/main" id="{7CD9EC7D-9C92-49E0-814B-C85010480A26}"/>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rPr>
              <a:t>Regression</a:t>
            </a:r>
            <a:endParaRPr lang="zh-TW" altLang="en-US" sz="2400" kern="0" dirty="0">
              <a:solidFill>
                <a:prstClr val="black"/>
              </a:solidFill>
              <a:latin typeface="Calibri" panose="020F0502020204030204"/>
            </a:endParaRPr>
          </a:p>
        </p:txBody>
      </p:sp>
      <p:sp>
        <p:nvSpPr>
          <p:cNvPr id="11" name="矩形 10">
            <a:extLst>
              <a:ext uri="{FF2B5EF4-FFF2-40B4-BE49-F238E27FC236}">
                <a16:creationId xmlns:a16="http://schemas.microsoft.com/office/drawing/2014/main" id="{D0DC3966-3693-468C-8DD3-5736D588F32F}"/>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12" name="文字方塊 26">
            <a:extLst>
              <a:ext uri="{FF2B5EF4-FFF2-40B4-BE49-F238E27FC236}">
                <a16:creationId xmlns:a16="http://schemas.microsoft.com/office/drawing/2014/main" id="{B51CF2BC-1F04-469A-A8AB-F5A0CB2B7AB1}"/>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Classification</a:t>
            </a:r>
            <a:endParaRPr lang="zh-TW" altLang="en-US" sz="2400" dirty="0">
              <a:solidFill>
                <a:prstClr val="black"/>
              </a:solidFill>
              <a:latin typeface="Calibri" panose="020F0502020204030204"/>
              <a:ea typeface="微软雅黑"/>
            </a:endParaRPr>
          </a:p>
        </p:txBody>
      </p:sp>
      <p:cxnSp>
        <p:nvCxnSpPr>
          <p:cNvPr id="13" name="直線單箭頭接點 31">
            <a:extLst>
              <a:ext uri="{FF2B5EF4-FFF2-40B4-BE49-F238E27FC236}">
                <a16:creationId xmlns:a16="http://schemas.microsoft.com/office/drawing/2014/main" id="{6C03CDCC-E52F-4557-82DF-8B16CB9814C4}"/>
              </a:ext>
            </a:extLst>
          </p:cNvPr>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12147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A1B7-8926-4ACC-A873-6E6F3DE172D1}"/>
              </a:ext>
            </a:extLst>
          </p:cNvPr>
          <p:cNvSpPr>
            <a:spLocks noGrp="1"/>
          </p:cNvSpPr>
          <p:nvPr>
            <p:ph type="title"/>
          </p:nvPr>
        </p:nvSpPr>
        <p:spPr/>
        <p:txBody>
          <a:bodyPr/>
          <a:lstStyle/>
          <a:p>
            <a:r>
              <a:rPr lang="zh-CN" altLang="en-US" dirty="0"/>
              <a:t>分类</a:t>
            </a:r>
          </a:p>
        </p:txBody>
      </p:sp>
      <p:sp>
        <p:nvSpPr>
          <p:cNvPr id="4" name="內容版面配置區 2">
            <a:extLst>
              <a:ext uri="{FF2B5EF4-FFF2-40B4-BE49-F238E27FC236}">
                <a16:creationId xmlns:a16="http://schemas.microsoft.com/office/drawing/2014/main" id="{3559104E-BCDD-4065-81E1-ADEA8915F693}"/>
              </a:ext>
            </a:extLst>
          </p:cNvPr>
          <p:cNvSpPr txBox="1">
            <a:spLocks/>
          </p:cNvSpPr>
          <p:nvPr/>
        </p:nvSpPr>
        <p:spPr>
          <a:xfrm>
            <a:off x="2209800" y="1589716"/>
            <a:ext cx="388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b="1" dirty="0">
                <a:solidFill>
                  <a:srgbClr val="C00000"/>
                </a:solidFill>
                <a:latin typeface="微软雅黑"/>
                <a:ea typeface="微软雅黑"/>
              </a:rPr>
              <a:t>二分类</a:t>
            </a:r>
            <a:endParaRPr lang="zh-TW" altLang="en-US" b="1" dirty="0">
              <a:solidFill>
                <a:srgbClr val="C00000"/>
              </a:solidFill>
              <a:latin typeface="微软雅黑"/>
              <a:ea typeface="微软雅黑"/>
            </a:endParaRPr>
          </a:p>
        </p:txBody>
      </p:sp>
      <p:sp>
        <p:nvSpPr>
          <p:cNvPr id="5" name="內容版面配置區 3">
            <a:extLst>
              <a:ext uri="{FF2B5EF4-FFF2-40B4-BE49-F238E27FC236}">
                <a16:creationId xmlns:a16="http://schemas.microsoft.com/office/drawing/2014/main" id="{80D57B39-02A2-429C-A94A-82CF95FC6E63}"/>
              </a:ext>
            </a:extLst>
          </p:cNvPr>
          <p:cNvSpPr txBox="1">
            <a:spLocks/>
          </p:cNvSpPr>
          <p:nvPr/>
        </p:nvSpPr>
        <p:spPr>
          <a:xfrm>
            <a:off x="6305066" y="1590160"/>
            <a:ext cx="388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b="1" dirty="0">
                <a:solidFill>
                  <a:srgbClr val="C00000"/>
                </a:solidFill>
                <a:latin typeface="微软雅黑"/>
                <a:ea typeface="微软雅黑"/>
              </a:rPr>
              <a:t>多分类</a:t>
            </a:r>
            <a:endParaRPr lang="zh-TW" altLang="en-US" b="1" dirty="0">
              <a:solidFill>
                <a:srgbClr val="C00000"/>
              </a:solidFill>
              <a:latin typeface="微软雅黑"/>
              <a:ea typeface="微软雅黑"/>
            </a:endParaRPr>
          </a:p>
        </p:txBody>
      </p:sp>
      <p:sp>
        <p:nvSpPr>
          <p:cNvPr id="6" name="矩形 5">
            <a:extLst>
              <a:ext uri="{FF2B5EF4-FFF2-40B4-BE49-F238E27FC236}">
                <a16:creationId xmlns:a16="http://schemas.microsoft.com/office/drawing/2014/main" id="{D75D8BFB-C96E-430A-ABF9-752823788E4B}"/>
              </a:ext>
            </a:extLst>
          </p:cNvPr>
          <p:cNvSpPr/>
          <p:nvPr/>
        </p:nvSpPr>
        <p:spPr>
          <a:xfrm>
            <a:off x="2107426" y="3876094"/>
            <a:ext cx="1900445" cy="685006"/>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400" kern="0" dirty="0">
                <a:solidFill>
                  <a:prstClr val="white"/>
                </a:solidFill>
                <a:latin typeface="Calibri" panose="020F0502020204030204"/>
              </a:rPr>
              <a:t>Function f</a:t>
            </a:r>
            <a:endParaRPr lang="zh-TW" altLang="en-US" sz="2400" kern="0" dirty="0">
              <a:solidFill>
                <a:prstClr val="white"/>
              </a:solidFill>
              <a:latin typeface="Calibri" panose="020F0502020204030204"/>
            </a:endParaRPr>
          </a:p>
        </p:txBody>
      </p:sp>
      <p:sp>
        <p:nvSpPr>
          <p:cNvPr id="7" name="矩形 6">
            <a:extLst>
              <a:ext uri="{FF2B5EF4-FFF2-40B4-BE49-F238E27FC236}">
                <a16:creationId xmlns:a16="http://schemas.microsoft.com/office/drawing/2014/main" id="{65F4B120-797B-4343-A335-D809A613516D}"/>
              </a:ext>
            </a:extLst>
          </p:cNvPr>
          <p:cNvSpPr/>
          <p:nvPr/>
        </p:nvSpPr>
        <p:spPr>
          <a:xfrm>
            <a:off x="6439263" y="3876094"/>
            <a:ext cx="1900445" cy="685006"/>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400" kern="0" dirty="0">
                <a:solidFill>
                  <a:prstClr val="white"/>
                </a:solidFill>
                <a:latin typeface="Calibri" panose="020F0502020204030204"/>
              </a:rPr>
              <a:t>Function f</a:t>
            </a:r>
            <a:endParaRPr lang="zh-TW" altLang="en-US" sz="2400" kern="0" dirty="0">
              <a:solidFill>
                <a:prstClr val="white"/>
              </a:solidFill>
              <a:latin typeface="Calibri" panose="020F0502020204030204"/>
            </a:endParaRPr>
          </a:p>
        </p:txBody>
      </p:sp>
      <p:sp>
        <p:nvSpPr>
          <p:cNvPr id="8" name="文字方塊 6">
            <a:extLst>
              <a:ext uri="{FF2B5EF4-FFF2-40B4-BE49-F238E27FC236}">
                <a16:creationId xmlns:a16="http://schemas.microsoft.com/office/drawing/2014/main" id="{C720B67A-5944-42D8-990A-55E2DDD8B123}"/>
              </a:ext>
            </a:extLst>
          </p:cNvPr>
          <p:cNvSpPr txBox="1"/>
          <p:nvPr/>
        </p:nvSpPr>
        <p:spPr>
          <a:xfrm>
            <a:off x="1940047" y="5165006"/>
            <a:ext cx="2235200"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ea typeface="微软雅黑"/>
              </a:rPr>
              <a:t>Input</a:t>
            </a:r>
            <a:endParaRPr lang="zh-TW" altLang="en-US" sz="2800" dirty="0">
              <a:solidFill>
                <a:prstClr val="black"/>
              </a:solidFill>
              <a:latin typeface="Calibri" panose="020F0502020204030204"/>
              <a:ea typeface="微软雅黑"/>
            </a:endParaRPr>
          </a:p>
        </p:txBody>
      </p:sp>
      <p:sp>
        <p:nvSpPr>
          <p:cNvPr id="9" name="文字方塊 7">
            <a:extLst>
              <a:ext uri="{FF2B5EF4-FFF2-40B4-BE49-F238E27FC236}">
                <a16:creationId xmlns:a16="http://schemas.microsoft.com/office/drawing/2014/main" id="{DF097951-3309-403D-B047-6A06204069FF}"/>
              </a:ext>
            </a:extLst>
          </p:cNvPr>
          <p:cNvSpPr txBox="1"/>
          <p:nvPr/>
        </p:nvSpPr>
        <p:spPr>
          <a:xfrm>
            <a:off x="6264395" y="5165006"/>
            <a:ext cx="2235200"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ea typeface="微软雅黑"/>
              </a:rPr>
              <a:t>Input</a:t>
            </a:r>
            <a:endParaRPr lang="zh-TW" altLang="en-US" sz="2800" dirty="0">
              <a:solidFill>
                <a:prstClr val="black"/>
              </a:solidFill>
              <a:latin typeface="Calibri" panose="020F0502020204030204"/>
              <a:ea typeface="微软雅黑"/>
            </a:endParaRPr>
          </a:p>
        </p:txBody>
      </p:sp>
      <p:sp>
        <p:nvSpPr>
          <p:cNvPr id="10" name="向下箭號 8">
            <a:extLst>
              <a:ext uri="{FF2B5EF4-FFF2-40B4-BE49-F238E27FC236}">
                <a16:creationId xmlns:a16="http://schemas.microsoft.com/office/drawing/2014/main" id="{C91801B0-FCDD-4F1F-B4D9-F21DEF2DB8AF}"/>
              </a:ext>
            </a:extLst>
          </p:cNvPr>
          <p:cNvSpPr/>
          <p:nvPr/>
        </p:nvSpPr>
        <p:spPr>
          <a:xfrm flipV="1">
            <a:off x="2813172" y="4561100"/>
            <a:ext cx="488950" cy="603906"/>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11" name="向下箭號 9">
            <a:extLst>
              <a:ext uri="{FF2B5EF4-FFF2-40B4-BE49-F238E27FC236}">
                <a16:creationId xmlns:a16="http://schemas.microsoft.com/office/drawing/2014/main" id="{709BF5D4-5635-4A58-8978-17CD5BAC9D0B}"/>
              </a:ext>
            </a:extLst>
          </p:cNvPr>
          <p:cNvSpPr/>
          <p:nvPr/>
        </p:nvSpPr>
        <p:spPr>
          <a:xfrm flipV="1">
            <a:off x="7112569" y="4561100"/>
            <a:ext cx="488950" cy="603906"/>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12" name="向下箭號 10">
            <a:extLst>
              <a:ext uri="{FF2B5EF4-FFF2-40B4-BE49-F238E27FC236}">
                <a16:creationId xmlns:a16="http://schemas.microsoft.com/office/drawing/2014/main" id="{C899F0B8-F747-48A7-9910-506267BF2686}"/>
              </a:ext>
            </a:extLst>
          </p:cNvPr>
          <p:cNvSpPr/>
          <p:nvPr/>
        </p:nvSpPr>
        <p:spPr>
          <a:xfrm flipV="1">
            <a:off x="2813172" y="3238851"/>
            <a:ext cx="488950" cy="603906"/>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13" name="向下箭號 11">
            <a:extLst>
              <a:ext uri="{FF2B5EF4-FFF2-40B4-BE49-F238E27FC236}">
                <a16:creationId xmlns:a16="http://schemas.microsoft.com/office/drawing/2014/main" id="{28DF3083-98F6-4A71-AE73-90662437127D}"/>
              </a:ext>
            </a:extLst>
          </p:cNvPr>
          <p:cNvSpPr/>
          <p:nvPr/>
        </p:nvSpPr>
        <p:spPr>
          <a:xfrm flipV="1">
            <a:off x="7112569" y="3238851"/>
            <a:ext cx="488950" cy="603906"/>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14" name="文字方塊 12">
            <a:extLst>
              <a:ext uri="{FF2B5EF4-FFF2-40B4-BE49-F238E27FC236}">
                <a16:creationId xmlns:a16="http://schemas.microsoft.com/office/drawing/2014/main" id="{E3744FBA-6922-466F-962F-9331223E68CA}"/>
              </a:ext>
            </a:extLst>
          </p:cNvPr>
          <p:cNvSpPr txBox="1"/>
          <p:nvPr/>
        </p:nvSpPr>
        <p:spPr>
          <a:xfrm>
            <a:off x="2071120" y="2707367"/>
            <a:ext cx="1936751"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ea typeface="微软雅黑"/>
              </a:rPr>
              <a:t>Yes or No</a:t>
            </a:r>
            <a:endParaRPr lang="zh-TW" altLang="en-US" sz="2800" dirty="0">
              <a:solidFill>
                <a:prstClr val="black"/>
              </a:solidFill>
              <a:latin typeface="Calibri" panose="020F0502020204030204"/>
              <a:ea typeface="微软雅黑"/>
            </a:endParaRPr>
          </a:p>
        </p:txBody>
      </p:sp>
      <p:sp>
        <p:nvSpPr>
          <p:cNvPr id="15" name="文字方塊 13">
            <a:extLst>
              <a:ext uri="{FF2B5EF4-FFF2-40B4-BE49-F238E27FC236}">
                <a16:creationId xmlns:a16="http://schemas.microsoft.com/office/drawing/2014/main" id="{5AD502D7-3A61-49E3-8D62-A152AACCB9FB}"/>
              </a:ext>
            </a:extLst>
          </p:cNvPr>
          <p:cNvSpPr txBox="1"/>
          <p:nvPr/>
        </p:nvSpPr>
        <p:spPr>
          <a:xfrm>
            <a:off x="5390252" y="2744396"/>
            <a:ext cx="3933584"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ea typeface="微软雅黑"/>
              </a:rPr>
              <a:t>Class 1, Class 2, … Class N</a:t>
            </a:r>
            <a:endParaRPr lang="zh-TW" altLang="en-US" sz="2800" dirty="0">
              <a:solidFill>
                <a:prstClr val="black"/>
              </a:solidFill>
              <a:latin typeface="Calibri" panose="020F0502020204030204"/>
              <a:ea typeface="微软雅黑"/>
            </a:endParaRPr>
          </a:p>
        </p:txBody>
      </p:sp>
    </p:spTree>
    <p:extLst>
      <p:ext uri="{BB962C8B-B14F-4D97-AF65-F5344CB8AC3E}">
        <p14:creationId xmlns:p14="http://schemas.microsoft.com/office/powerpoint/2010/main" val="332973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animBg="1"/>
      <p:bldP spid="13" grpId="0" animBg="1"/>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A1B7-8926-4ACC-A873-6E6F3DE172D1}"/>
              </a:ext>
            </a:extLst>
          </p:cNvPr>
          <p:cNvSpPr>
            <a:spLocks noGrp="1"/>
          </p:cNvSpPr>
          <p:nvPr>
            <p:ph type="title"/>
          </p:nvPr>
        </p:nvSpPr>
        <p:spPr/>
        <p:txBody>
          <a:bodyPr/>
          <a:lstStyle/>
          <a:p>
            <a:r>
              <a:rPr lang="zh-CN" altLang="en-US" dirty="0"/>
              <a:t>二分类</a:t>
            </a:r>
          </a:p>
        </p:txBody>
      </p:sp>
      <p:sp>
        <p:nvSpPr>
          <p:cNvPr id="14" name="矩形 13">
            <a:extLst>
              <a:ext uri="{FF2B5EF4-FFF2-40B4-BE49-F238E27FC236}">
                <a16:creationId xmlns:a16="http://schemas.microsoft.com/office/drawing/2014/main" id="{57224DC0-14D1-4257-BD13-4534F7313590}"/>
              </a:ext>
            </a:extLst>
          </p:cNvPr>
          <p:cNvSpPr/>
          <p:nvPr/>
        </p:nvSpPr>
        <p:spPr>
          <a:xfrm>
            <a:off x="2143196" y="1608361"/>
            <a:ext cx="1366143" cy="954107"/>
          </a:xfrm>
          <a:prstGeom prst="rect">
            <a:avLst/>
          </a:prstGeom>
        </p:spPr>
        <p:txBody>
          <a:bodyPr wrap="none">
            <a:spAutoFit/>
          </a:bodyPr>
          <a:lstStyle/>
          <a:p>
            <a:r>
              <a:rPr lang="en-US" altLang="zh-TW" sz="2800" b="1" i="1" u="sng" dirty="0">
                <a:solidFill>
                  <a:prstClr val="black"/>
                </a:solidFill>
                <a:latin typeface="Calibri" panose="020F0502020204030204"/>
                <a:ea typeface="微软雅黑"/>
              </a:rPr>
              <a:t>Spam </a:t>
            </a:r>
          </a:p>
          <a:p>
            <a:r>
              <a:rPr lang="en-US" altLang="zh-TW" sz="2800" b="1" i="1" u="sng" dirty="0">
                <a:solidFill>
                  <a:prstClr val="black"/>
                </a:solidFill>
                <a:latin typeface="Calibri" panose="020F0502020204030204"/>
                <a:ea typeface="微软雅黑"/>
              </a:rPr>
              <a:t>filtering</a:t>
            </a:r>
            <a:endParaRPr lang="zh-TW" altLang="en-US" sz="2800" b="1" i="1" u="sng" dirty="0">
              <a:solidFill>
                <a:prstClr val="black"/>
              </a:solidFill>
              <a:latin typeface="Calibri" panose="020F0502020204030204"/>
              <a:ea typeface="微软雅黑"/>
            </a:endParaRPr>
          </a:p>
        </p:txBody>
      </p:sp>
      <p:pic>
        <p:nvPicPr>
          <p:cNvPr id="15" name="Picture 2" descr="http://cdn.toptenreviews.com/rev/site/cms/category_headers/139-h_main-w.png">
            <a:extLst>
              <a:ext uri="{FF2B5EF4-FFF2-40B4-BE49-F238E27FC236}">
                <a16:creationId xmlns:a16="http://schemas.microsoft.com/office/drawing/2014/main" id="{B16EBEE1-5A92-4FD1-95CA-516EC012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717" y="2944572"/>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636929A4-2C66-4A19-B755-FB439418EEFE}"/>
              </a:ext>
            </a:extLst>
          </p:cNvPr>
          <p:cNvSpPr/>
          <p:nvPr/>
        </p:nvSpPr>
        <p:spPr>
          <a:xfrm>
            <a:off x="6838411" y="1557181"/>
            <a:ext cx="1719619" cy="12440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800" kern="0" dirty="0">
                <a:solidFill>
                  <a:prstClr val="white"/>
                </a:solidFill>
                <a:latin typeface="Calibri" panose="020F0502020204030204"/>
              </a:rPr>
              <a:t>Function</a:t>
            </a:r>
            <a:endParaRPr lang="zh-TW" altLang="en-US" sz="2800" kern="0" dirty="0">
              <a:solidFill>
                <a:prstClr val="white"/>
              </a:solidFill>
              <a:latin typeface="Calibri" panose="020F0502020204030204"/>
            </a:endParaRPr>
          </a:p>
        </p:txBody>
      </p:sp>
      <p:sp>
        <p:nvSpPr>
          <p:cNvPr id="17" name="向右箭號 14">
            <a:extLst>
              <a:ext uri="{FF2B5EF4-FFF2-40B4-BE49-F238E27FC236}">
                <a16:creationId xmlns:a16="http://schemas.microsoft.com/office/drawing/2014/main" id="{9DA33E95-C6D9-4512-9F3E-A3B11D51733C}"/>
              </a:ext>
            </a:extLst>
          </p:cNvPr>
          <p:cNvSpPr/>
          <p:nvPr/>
        </p:nvSpPr>
        <p:spPr>
          <a:xfrm>
            <a:off x="8646313" y="1928949"/>
            <a:ext cx="423081" cy="561088"/>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18" name="文字方塊 15">
            <a:extLst>
              <a:ext uri="{FF2B5EF4-FFF2-40B4-BE49-F238E27FC236}">
                <a16:creationId xmlns:a16="http://schemas.microsoft.com/office/drawing/2014/main" id="{E8208454-5059-4877-A8CF-AC7D7DBB4A41}"/>
              </a:ext>
            </a:extLst>
          </p:cNvPr>
          <p:cNvSpPr txBox="1"/>
          <p:nvPr/>
        </p:nvSpPr>
        <p:spPr>
          <a:xfrm>
            <a:off x="9069393" y="1943821"/>
            <a:ext cx="1445810" cy="523220"/>
          </a:xfrm>
          <a:prstGeom prst="rect">
            <a:avLst/>
          </a:prstGeom>
          <a:noFill/>
        </p:spPr>
        <p:txBody>
          <a:bodyPr wrap="square" rtlCol="0">
            <a:spAutoFit/>
          </a:bodyPr>
          <a:lstStyle/>
          <a:p>
            <a:r>
              <a:rPr lang="en-US" altLang="zh-TW" sz="2800" dirty="0">
                <a:solidFill>
                  <a:srgbClr val="FF0000"/>
                </a:solidFill>
                <a:latin typeface="Calibri" panose="020F0502020204030204"/>
                <a:ea typeface="微软雅黑"/>
              </a:rPr>
              <a:t>Yes</a:t>
            </a:r>
            <a:r>
              <a:rPr lang="en-US" altLang="zh-TW" sz="2800" dirty="0">
                <a:solidFill>
                  <a:prstClr val="black"/>
                </a:solidFill>
                <a:latin typeface="Calibri" panose="020F0502020204030204"/>
                <a:ea typeface="微软雅黑"/>
              </a:rPr>
              <a:t>/</a:t>
            </a:r>
            <a:r>
              <a:rPr lang="en-US" altLang="zh-TW" sz="2800" dirty="0">
                <a:solidFill>
                  <a:srgbClr val="0000FF"/>
                </a:solidFill>
                <a:latin typeface="Calibri" panose="020F0502020204030204"/>
                <a:ea typeface="微软雅黑"/>
              </a:rPr>
              <a:t>No</a:t>
            </a:r>
            <a:endParaRPr lang="zh-TW" altLang="en-US" sz="2800" dirty="0">
              <a:solidFill>
                <a:prstClr val="black"/>
              </a:solidFill>
              <a:latin typeface="Calibri" panose="020F0502020204030204"/>
              <a:ea typeface="微软雅黑"/>
            </a:endParaRPr>
          </a:p>
        </p:txBody>
      </p:sp>
      <p:sp>
        <p:nvSpPr>
          <p:cNvPr id="19" name="向右箭號 27">
            <a:extLst>
              <a:ext uri="{FF2B5EF4-FFF2-40B4-BE49-F238E27FC236}">
                <a16:creationId xmlns:a16="http://schemas.microsoft.com/office/drawing/2014/main" id="{F1395291-5410-4707-93B4-B966CB2363E7}"/>
              </a:ext>
            </a:extLst>
          </p:cNvPr>
          <p:cNvSpPr/>
          <p:nvPr/>
        </p:nvSpPr>
        <p:spPr>
          <a:xfrm>
            <a:off x="6339094" y="1898661"/>
            <a:ext cx="423081" cy="561088"/>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ndParaRPr>
          </a:p>
        </p:txBody>
      </p:sp>
      <p:sp>
        <p:nvSpPr>
          <p:cNvPr id="20" name="文字方塊 7">
            <a:extLst>
              <a:ext uri="{FF2B5EF4-FFF2-40B4-BE49-F238E27FC236}">
                <a16:creationId xmlns:a16="http://schemas.microsoft.com/office/drawing/2014/main" id="{4CEA5490-E590-4DF8-A8AE-477D1DF9885A}"/>
              </a:ext>
            </a:extLst>
          </p:cNvPr>
          <p:cNvSpPr txBox="1"/>
          <p:nvPr/>
        </p:nvSpPr>
        <p:spPr>
          <a:xfrm>
            <a:off x="7557931" y="3046693"/>
            <a:ext cx="1308273" cy="461665"/>
          </a:xfrm>
          <a:prstGeom prst="rect">
            <a:avLst/>
          </a:prstGeom>
          <a:noFill/>
        </p:spPr>
        <p:txBody>
          <a:bodyPr wrap="square" rtlCol="0">
            <a:spAutoFit/>
          </a:bodyPr>
          <a:lstStyle/>
          <a:p>
            <a:r>
              <a:rPr lang="en-US" altLang="zh-TW" sz="2400" dirty="0">
                <a:solidFill>
                  <a:srgbClr val="FF0000"/>
                </a:solidFill>
                <a:latin typeface="Calibri" panose="020F0502020204030204"/>
                <a:ea typeface="微软雅黑"/>
              </a:rPr>
              <a:t>Yes</a:t>
            </a:r>
            <a:endParaRPr lang="zh-TW" altLang="en-US" sz="2400" dirty="0">
              <a:solidFill>
                <a:srgbClr val="FF0000"/>
              </a:solidFill>
              <a:latin typeface="Calibri" panose="020F0502020204030204"/>
              <a:ea typeface="微软雅黑"/>
            </a:endParaRPr>
          </a:p>
        </p:txBody>
      </p:sp>
      <p:sp>
        <p:nvSpPr>
          <p:cNvPr id="21" name="文字方塊 17">
            <a:extLst>
              <a:ext uri="{FF2B5EF4-FFF2-40B4-BE49-F238E27FC236}">
                <a16:creationId xmlns:a16="http://schemas.microsoft.com/office/drawing/2014/main" id="{F8BBCA52-295D-4A51-873D-47D305F5F7C3}"/>
              </a:ext>
            </a:extLst>
          </p:cNvPr>
          <p:cNvSpPr txBox="1"/>
          <p:nvPr/>
        </p:nvSpPr>
        <p:spPr>
          <a:xfrm>
            <a:off x="9069394" y="4569671"/>
            <a:ext cx="1308273" cy="461665"/>
          </a:xfrm>
          <a:prstGeom prst="rect">
            <a:avLst/>
          </a:prstGeom>
          <a:noFill/>
        </p:spPr>
        <p:txBody>
          <a:bodyPr wrap="square" rtlCol="0">
            <a:spAutoFit/>
          </a:bodyPr>
          <a:lstStyle/>
          <a:p>
            <a:r>
              <a:rPr lang="en-US" altLang="zh-TW" sz="2400" dirty="0">
                <a:solidFill>
                  <a:srgbClr val="0000FF"/>
                </a:solidFill>
                <a:latin typeface="Calibri" panose="020F0502020204030204"/>
                <a:ea typeface="微软雅黑"/>
              </a:rPr>
              <a:t>No</a:t>
            </a:r>
            <a:endParaRPr lang="zh-TW" altLang="en-US" sz="2400" dirty="0">
              <a:solidFill>
                <a:srgbClr val="0000FF"/>
              </a:solidFill>
              <a:latin typeface="Calibri" panose="020F0502020204030204"/>
              <a:ea typeface="微软雅黑"/>
            </a:endParaRPr>
          </a:p>
        </p:txBody>
      </p:sp>
      <p:sp>
        <p:nvSpPr>
          <p:cNvPr id="22" name="文字方塊 9">
            <a:extLst>
              <a:ext uri="{FF2B5EF4-FFF2-40B4-BE49-F238E27FC236}">
                <a16:creationId xmlns:a16="http://schemas.microsoft.com/office/drawing/2014/main" id="{593EE33A-755F-44AD-9D27-D7B56E14A1AB}"/>
              </a:ext>
            </a:extLst>
          </p:cNvPr>
          <p:cNvSpPr txBox="1"/>
          <p:nvPr/>
        </p:nvSpPr>
        <p:spPr>
          <a:xfrm>
            <a:off x="2143196" y="4092618"/>
            <a:ext cx="1480457" cy="954107"/>
          </a:xfrm>
          <a:prstGeom prst="rect">
            <a:avLst/>
          </a:prstGeom>
          <a:noFill/>
        </p:spPr>
        <p:txBody>
          <a:bodyPr wrap="square" rtlCol="0">
            <a:spAutoFit/>
          </a:bodyPr>
          <a:lstStyle/>
          <a:p>
            <a:pPr algn="ctr"/>
            <a:r>
              <a:rPr lang="en-US" altLang="zh-TW" sz="2800" dirty="0">
                <a:solidFill>
                  <a:srgbClr val="FF0000"/>
                </a:solidFill>
                <a:latin typeface="Calibri" panose="020F0502020204030204"/>
                <a:ea typeface="微软雅黑"/>
              </a:rPr>
              <a:t>Training</a:t>
            </a:r>
          </a:p>
          <a:p>
            <a:pPr algn="ctr"/>
            <a:r>
              <a:rPr lang="en-US" altLang="zh-TW" sz="2800" dirty="0">
                <a:solidFill>
                  <a:srgbClr val="FF0000"/>
                </a:solidFill>
                <a:latin typeface="Calibri" panose="020F0502020204030204"/>
                <a:ea typeface="微软雅黑"/>
              </a:rPr>
              <a:t>Data</a:t>
            </a:r>
            <a:endParaRPr lang="zh-TW" altLang="en-US" sz="2800" dirty="0">
              <a:solidFill>
                <a:srgbClr val="FF0000"/>
              </a:solidFill>
              <a:latin typeface="Calibri" panose="020F0502020204030204"/>
              <a:ea typeface="微软雅黑"/>
            </a:endParaRPr>
          </a:p>
        </p:txBody>
      </p:sp>
      <p:pic>
        <p:nvPicPr>
          <p:cNvPr id="23" name="Picture 2" descr="http://www.ceu.org.tw/images/CEU_knowledge21065_1.jpg">
            <a:extLst>
              <a:ext uri="{FF2B5EF4-FFF2-40B4-BE49-F238E27FC236}">
                <a16:creationId xmlns:a16="http://schemas.microsoft.com/office/drawing/2014/main" id="{175AD192-61F1-431A-8F25-506A51AEE7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6538" y="1374345"/>
            <a:ext cx="1784273" cy="1784273"/>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25">
            <a:extLst>
              <a:ext uri="{FF2B5EF4-FFF2-40B4-BE49-F238E27FC236}">
                <a16:creationId xmlns:a16="http://schemas.microsoft.com/office/drawing/2014/main" id="{1538DE23-3C24-4E59-9E6E-41C5E811A508}"/>
              </a:ext>
            </a:extLst>
          </p:cNvPr>
          <p:cNvPicPr>
            <a:picLocks noChangeAspect="1"/>
          </p:cNvPicPr>
          <p:nvPr/>
        </p:nvPicPr>
        <p:blipFill>
          <a:blip r:embed="rId4"/>
          <a:stretch>
            <a:fillRect/>
          </a:stretch>
        </p:blipFill>
        <p:spPr>
          <a:xfrm>
            <a:off x="6015848" y="1435008"/>
            <a:ext cx="274307" cy="1494693"/>
          </a:xfrm>
          <a:prstGeom prst="rect">
            <a:avLst/>
          </a:prstGeom>
        </p:spPr>
      </p:pic>
    </p:spTree>
    <p:extLst>
      <p:ext uri="{BB962C8B-B14F-4D97-AF65-F5344CB8AC3E}">
        <p14:creationId xmlns:p14="http://schemas.microsoft.com/office/powerpoint/2010/main" val="218549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A1B7-8926-4ACC-A873-6E6F3DE172D1}"/>
              </a:ext>
            </a:extLst>
          </p:cNvPr>
          <p:cNvSpPr>
            <a:spLocks noGrp="1"/>
          </p:cNvSpPr>
          <p:nvPr>
            <p:ph type="title"/>
          </p:nvPr>
        </p:nvSpPr>
        <p:spPr/>
        <p:txBody>
          <a:bodyPr/>
          <a:lstStyle/>
          <a:p>
            <a:r>
              <a:rPr lang="zh-CN" altLang="en-US" dirty="0"/>
              <a:t>多分类</a:t>
            </a:r>
          </a:p>
        </p:txBody>
      </p:sp>
      <p:sp>
        <p:nvSpPr>
          <p:cNvPr id="3" name="内容占位符 2">
            <a:extLst>
              <a:ext uri="{FF2B5EF4-FFF2-40B4-BE49-F238E27FC236}">
                <a16:creationId xmlns:a16="http://schemas.microsoft.com/office/drawing/2014/main" id="{62F76603-77B8-407F-A780-71ABEFD56B6D}"/>
              </a:ext>
            </a:extLst>
          </p:cNvPr>
          <p:cNvSpPr>
            <a:spLocks noGrp="1"/>
          </p:cNvSpPr>
          <p:nvPr>
            <p:ph idx="1"/>
          </p:nvPr>
        </p:nvSpPr>
        <p:spPr/>
        <p:txBody>
          <a:bodyPr/>
          <a:lstStyle/>
          <a:p>
            <a:r>
              <a:rPr lang="en-US" altLang="zh-CN" dirty="0"/>
              <a:t>Emotion detection</a:t>
            </a:r>
          </a:p>
          <a:p>
            <a:endParaRPr lang="zh-CN" altLang="en-US" dirty="0"/>
          </a:p>
        </p:txBody>
      </p:sp>
      <p:sp>
        <p:nvSpPr>
          <p:cNvPr id="4" name="矩形 3">
            <a:extLst>
              <a:ext uri="{FF2B5EF4-FFF2-40B4-BE49-F238E27FC236}">
                <a16:creationId xmlns:a16="http://schemas.microsoft.com/office/drawing/2014/main" id="{E218DA40-40A0-4DE3-B3D3-0CF85D7134B0}"/>
              </a:ext>
            </a:extLst>
          </p:cNvPr>
          <p:cNvSpPr/>
          <p:nvPr/>
        </p:nvSpPr>
        <p:spPr>
          <a:xfrm>
            <a:off x="2433941" y="2462404"/>
            <a:ext cx="3305008" cy="1726419"/>
          </a:xfrm>
          <a:prstGeom prst="rect">
            <a:avLst/>
          </a:prstGeom>
          <a:solidFill>
            <a:srgbClr val="4276AA"/>
          </a:solidFill>
          <a:ln w="12700" cap="flat" cmpd="sng" algn="ctr">
            <a:solidFill>
              <a:srgbClr val="4276A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Arial" panose="020F0502020204030204"/>
                <a:ea typeface="微软雅黑"/>
                <a:cs typeface="+mn-cs"/>
              </a:rPr>
              <a:t>Text</a:t>
            </a:r>
            <a:endParaRPr kumimoji="0" lang="zh-CN" altLang="en-US" sz="2800" b="1" i="0" u="none" strike="noStrike" kern="0" cap="none" spc="0" normalizeH="0" baseline="0" noProof="0" dirty="0">
              <a:ln>
                <a:noFill/>
              </a:ln>
              <a:solidFill>
                <a:srgbClr val="FFFFFF"/>
              </a:solidFill>
              <a:effectLst/>
              <a:uLnTx/>
              <a:uFillTx/>
              <a:latin typeface="Arial" panose="020F0502020204030204"/>
              <a:ea typeface="微软雅黑"/>
              <a:cs typeface="+mn-cs"/>
            </a:endParaRPr>
          </a:p>
        </p:txBody>
      </p:sp>
      <p:sp>
        <p:nvSpPr>
          <p:cNvPr id="5" name="文本框 4">
            <a:extLst>
              <a:ext uri="{FF2B5EF4-FFF2-40B4-BE49-F238E27FC236}">
                <a16:creationId xmlns:a16="http://schemas.microsoft.com/office/drawing/2014/main" id="{41A73CD3-14EC-461E-B6FF-162ED889D6D5}"/>
              </a:ext>
            </a:extLst>
          </p:cNvPr>
          <p:cNvSpPr txBox="1"/>
          <p:nvPr/>
        </p:nvSpPr>
        <p:spPr>
          <a:xfrm>
            <a:off x="7141030" y="1483753"/>
            <a:ext cx="1297577" cy="523220"/>
          </a:xfrm>
          <a:prstGeom prst="rect">
            <a:avLst/>
          </a:prstGeom>
          <a:noFill/>
        </p:spPr>
        <p:txBody>
          <a:bodyPr wrap="square" rtlCol="0">
            <a:spAutoFit/>
          </a:bodyPr>
          <a:lstStyle/>
          <a:p>
            <a:r>
              <a:rPr lang="zh-CN" altLang="en-US" sz="2800" b="1" dirty="0">
                <a:solidFill>
                  <a:srgbClr val="000000"/>
                </a:solidFill>
                <a:latin typeface="Arial" panose="020F0502020204030204"/>
                <a:ea typeface="微软雅黑"/>
              </a:rPr>
              <a:t>喜</a:t>
            </a:r>
          </a:p>
        </p:txBody>
      </p:sp>
      <p:sp>
        <p:nvSpPr>
          <p:cNvPr id="6" name="文本框 5">
            <a:extLst>
              <a:ext uri="{FF2B5EF4-FFF2-40B4-BE49-F238E27FC236}">
                <a16:creationId xmlns:a16="http://schemas.microsoft.com/office/drawing/2014/main" id="{0B3A4F74-6FC0-45E3-AD4C-4F79153CF06B}"/>
              </a:ext>
            </a:extLst>
          </p:cNvPr>
          <p:cNvSpPr txBox="1"/>
          <p:nvPr/>
        </p:nvSpPr>
        <p:spPr>
          <a:xfrm>
            <a:off x="7141030" y="2350606"/>
            <a:ext cx="1297577" cy="523220"/>
          </a:xfrm>
          <a:prstGeom prst="rect">
            <a:avLst/>
          </a:prstGeom>
          <a:noFill/>
        </p:spPr>
        <p:txBody>
          <a:bodyPr wrap="square" rtlCol="0">
            <a:spAutoFit/>
          </a:bodyPr>
          <a:lstStyle/>
          <a:p>
            <a:r>
              <a:rPr lang="zh-CN" altLang="en-US" sz="2800" b="1" dirty="0">
                <a:solidFill>
                  <a:srgbClr val="000000"/>
                </a:solidFill>
                <a:latin typeface="Arial" panose="020F0502020204030204"/>
                <a:ea typeface="微软雅黑"/>
              </a:rPr>
              <a:t>怒</a:t>
            </a:r>
          </a:p>
        </p:txBody>
      </p:sp>
      <p:sp>
        <p:nvSpPr>
          <p:cNvPr id="7" name="文本框 6">
            <a:extLst>
              <a:ext uri="{FF2B5EF4-FFF2-40B4-BE49-F238E27FC236}">
                <a16:creationId xmlns:a16="http://schemas.microsoft.com/office/drawing/2014/main" id="{F07F5692-3D91-4645-9BFF-005C60FB31EC}"/>
              </a:ext>
            </a:extLst>
          </p:cNvPr>
          <p:cNvSpPr txBox="1"/>
          <p:nvPr/>
        </p:nvSpPr>
        <p:spPr>
          <a:xfrm>
            <a:off x="7141030" y="3217459"/>
            <a:ext cx="1297577" cy="523220"/>
          </a:xfrm>
          <a:prstGeom prst="rect">
            <a:avLst/>
          </a:prstGeom>
          <a:noFill/>
        </p:spPr>
        <p:txBody>
          <a:bodyPr wrap="square" rtlCol="0">
            <a:spAutoFit/>
          </a:bodyPr>
          <a:lstStyle/>
          <a:p>
            <a:r>
              <a:rPr lang="zh-CN" altLang="en-US" sz="2800" b="1" dirty="0">
                <a:solidFill>
                  <a:srgbClr val="000000"/>
                </a:solidFill>
                <a:latin typeface="Arial" panose="020F0502020204030204"/>
                <a:ea typeface="微软雅黑"/>
              </a:rPr>
              <a:t>惊</a:t>
            </a:r>
          </a:p>
        </p:txBody>
      </p:sp>
      <p:sp>
        <p:nvSpPr>
          <p:cNvPr id="8" name="文本框 7">
            <a:extLst>
              <a:ext uri="{FF2B5EF4-FFF2-40B4-BE49-F238E27FC236}">
                <a16:creationId xmlns:a16="http://schemas.microsoft.com/office/drawing/2014/main" id="{16FA1BE2-A5CA-4C7A-BFDC-56C844910A4F}"/>
              </a:ext>
            </a:extLst>
          </p:cNvPr>
          <p:cNvSpPr txBox="1"/>
          <p:nvPr/>
        </p:nvSpPr>
        <p:spPr>
          <a:xfrm>
            <a:off x="7141030" y="4023351"/>
            <a:ext cx="1297577" cy="523220"/>
          </a:xfrm>
          <a:prstGeom prst="rect">
            <a:avLst/>
          </a:prstGeom>
          <a:noFill/>
        </p:spPr>
        <p:txBody>
          <a:bodyPr wrap="square" rtlCol="0">
            <a:spAutoFit/>
          </a:bodyPr>
          <a:lstStyle/>
          <a:p>
            <a:r>
              <a:rPr lang="zh-CN" altLang="en-US" sz="2800" b="1" dirty="0">
                <a:solidFill>
                  <a:srgbClr val="000000"/>
                </a:solidFill>
                <a:latin typeface="Arial" panose="020F0502020204030204"/>
                <a:ea typeface="微软雅黑"/>
              </a:rPr>
              <a:t>哀</a:t>
            </a:r>
          </a:p>
        </p:txBody>
      </p:sp>
      <p:sp>
        <p:nvSpPr>
          <p:cNvPr id="9" name="文本框 8">
            <a:extLst>
              <a:ext uri="{FF2B5EF4-FFF2-40B4-BE49-F238E27FC236}">
                <a16:creationId xmlns:a16="http://schemas.microsoft.com/office/drawing/2014/main" id="{3737F579-F868-4717-AA70-98DFCC9F0BEA}"/>
              </a:ext>
            </a:extLst>
          </p:cNvPr>
          <p:cNvSpPr txBox="1"/>
          <p:nvPr/>
        </p:nvSpPr>
        <p:spPr>
          <a:xfrm>
            <a:off x="7141030" y="4921390"/>
            <a:ext cx="1297577" cy="523220"/>
          </a:xfrm>
          <a:prstGeom prst="rect">
            <a:avLst/>
          </a:prstGeom>
          <a:noFill/>
        </p:spPr>
        <p:txBody>
          <a:bodyPr wrap="square" rtlCol="0">
            <a:spAutoFit/>
          </a:bodyPr>
          <a:lstStyle/>
          <a:p>
            <a:r>
              <a:rPr lang="zh-CN" altLang="en-US" sz="2800" b="1" dirty="0">
                <a:solidFill>
                  <a:srgbClr val="000000"/>
                </a:solidFill>
                <a:latin typeface="Arial" panose="020F0502020204030204"/>
                <a:ea typeface="微软雅黑"/>
              </a:rPr>
              <a:t>恐</a:t>
            </a:r>
          </a:p>
        </p:txBody>
      </p:sp>
      <p:cxnSp>
        <p:nvCxnSpPr>
          <p:cNvPr id="10" name="直接箭头连接符 9">
            <a:extLst>
              <a:ext uri="{FF2B5EF4-FFF2-40B4-BE49-F238E27FC236}">
                <a16:creationId xmlns:a16="http://schemas.microsoft.com/office/drawing/2014/main" id="{4413FB08-8B85-4653-B210-9BA2DEBFF26D}"/>
              </a:ext>
            </a:extLst>
          </p:cNvPr>
          <p:cNvCxnSpPr>
            <a:cxnSpLocks/>
            <a:stCxn id="4" idx="3"/>
            <a:endCxn id="5" idx="1"/>
          </p:cNvCxnSpPr>
          <p:nvPr/>
        </p:nvCxnSpPr>
        <p:spPr>
          <a:xfrm flipV="1">
            <a:off x="5738949" y="1745363"/>
            <a:ext cx="1402080" cy="1580250"/>
          </a:xfrm>
          <a:prstGeom prst="straightConnector1">
            <a:avLst/>
          </a:prstGeom>
          <a:noFill/>
          <a:ln w="41275" cap="flat" cmpd="sng" algn="ctr">
            <a:solidFill>
              <a:srgbClr val="000000"/>
            </a:solidFill>
            <a:prstDash val="solid"/>
            <a:miter lim="800000"/>
            <a:tailEnd type="triangle"/>
          </a:ln>
          <a:effectLst/>
        </p:spPr>
      </p:cxnSp>
      <p:cxnSp>
        <p:nvCxnSpPr>
          <p:cNvPr id="11" name="直接箭头连接符 10">
            <a:extLst>
              <a:ext uri="{FF2B5EF4-FFF2-40B4-BE49-F238E27FC236}">
                <a16:creationId xmlns:a16="http://schemas.microsoft.com/office/drawing/2014/main" id="{28646AF5-2729-4B3A-A85B-DEF58AAAF298}"/>
              </a:ext>
            </a:extLst>
          </p:cNvPr>
          <p:cNvCxnSpPr>
            <a:cxnSpLocks/>
            <a:stCxn id="4" idx="3"/>
            <a:endCxn id="6" idx="1"/>
          </p:cNvCxnSpPr>
          <p:nvPr/>
        </p:nvCxnSpPr>
        <p:spPr>
          <a:xfrm flipV="1">
            <a:off x="5738949" y="2612217"/>
            <a:ext cx="1402080" cy="713397"/>
          </a:xfrm>
          <a:prstGeom prst="straightConnector1">
            <a:avLst/>
          </a:prstGeom>
          <a:noFill/>
          <a:ln w="41275" cap="flat" cmpd="sng" algn="ctr">
            <a:solidFill>
              <a:srgbClr val="000000"/>
            </a:solidFill>
            <a:prstDash val="solid"/>
            <a:miter lim="800000"/>
            <a:tailEnd type="triangle"/>
          </a:ln>
          <a:effectLst/>
        </p:spPr>
      </p:cxnSp>
      <p:cxnSp>
        <p:nvCxnSpPr>
          <p:cNvPr id="12" name="直接箭头连接符 11">
            <a:extLst>
              <a:ext uri="{FF2B5EF4-FFF2-40B4-BE49-F238E27FC236}">
                <a16:creationId xmlns:a16="http://schemas.microsoft.com/office/drawing/2014/main" id="{8AAA1C79-3656-4596-A7D3-61779F5287EA}"/>
              </a:ext>
            </a:extLst>
          </p:cNvPr>
          <p:cNvCxnSpPr>
            <a:cxnSpLocks/>
            <a:stCxn id="4" idx="3"/>
            <a:endCxn id="7" idx="1"/>
          </p:cNvCxnSpPr>
          <p:nvPr/>
        </p:nvCxnSpPr>
        <p:spPr>
          <a:xfrm>
            <a:off x="5738949" y="3325613"/>
            <a:ext cx="1402080" cy="153456"/>
          </a:xfrm>
          <a:prstGeom prst="straightConnector1">
            <a:avLst/>
          </a:prstGeom>
          <a:noFill/>
          <a:ln w="41275" cap="flat" cmpd="sng" algn="ctr">
            <a:solidFill>
              <a:srgbClr val="000000"/>
            </a:solidFill>
            <a:prstDash val="solid"/>
            <a:miter lim="800000"/>
            <a:tailEnd type="triangle"/>
          </a:ln>
          <a:effectLst/>
        </p:spPr>
      </p:cxnSp>
      <p:cxnSp>
        <p:nvCxnSpPr>
          <p:cNvPr id="13" name="直接箭头连接符 12">
            <a:extLst>
              <a:ext uri="{FF2B5EF4-FFF2-40B4-BE49-F238E27FC236}">
                <a16:creationId xmlns:a16="http://schemas.microsoft.com/office/drawing/2014/main" id="{26158F8C-04FA-4145-AD8E-3C4742DC7F86}"/>
              </a:ext>
            </a:extLst>
          </p:cNvPr>
          <p:cNvCxnSpPr>
            <a:cxnSpLocks/>
            <a:stCxn id="4" idx="3"/>
            <a:endCxn id="8" idx="1"/>
          </p:cNvCxnSpPr>
          <p:nvPr/>
        </p:nvCxnSpPr>
        <p:spPr>
          <a:xfrm>
            <a:off x="5738949" y="3325613"/>
            <a:ext cx="1402080" cy="959348"/>
          </a:xfrm>
          <a:prstGeom prst="straightConnector1">
            <a:avLst/>
          </a:prstGeom>
          <a:noFill/>
          <a:ln w="41275" cap="flat" cmpd="sng" algn="ctr">
            <a:solidFill>
              <a:srgbClr val="000000"/>
            </a:solidFill>
            <a:prstDash val="solid"/>
            <a:miter lim="800000"/>
            <a:tailEnd type="triangle"/>
          </a:ln>
          <a:effectLst/>
        </p:spPr>
      </p:cxnSp>
      <p:cxnSp>
        <p:nvCxnSpPr>
          <p:cNvPr id="14" name="直接箭头连接符 13">
            <a:extLst>
              <a:ext uri="{FF2B5EF4-FFF2-40B4-BE49-F238E27FC236}">
                <a16:creationId xmlns:a16="http://schemas.microsoft.com/office/drawing/2014/main" id="{9414FC6B-0A08-45A4-A76B-DC3A0B8842CE}"/>
              </a:ext>
            </a:extLst>
          </p:cNvPr>
          <p:cNvCxnSpPr>
            <a:cxnSpLocks/>
            <a:stCxn id="4" idx="3"/>
            <a:endCxn id="9" idx="1"/>
          </p:cNvCxnSpPr>
          <p:nvPr/>
        </p:nvCxnSpPr>
        <p:spPr>
          <a:xfrm>
            <a:off x="5738949" y="3325614"/>
            <a:ext cx="1402080" cy="1857387"/>
          </a:xfrm>
          <a:prstGeom prst="straightConnector1">
            <a:avLst/>
          </a:prstGeom>
          <a:noFill/>
          <a:ln w="41275" cap="flat" cmpd="sng" algn="ctr">
            <a:solidFill>
              <a:srgbClr val="000000"/>
            </a:solidFill>
            <a:prstDash val="solid"/>
            <a:miter lim="800000"/>
            <a:tailEnd type="triangle"/>
          </a:ln>
          <a:effectLst/>
        </p:spPr>
      </p:cxnSp>
      <p:sp>
        <p:nvSpPr>
          <p:cNvPr id="15" name="文本框 14">
            <a:extLst>
              <a:ext uri="{FF2B5EF4-FFF2-40B4-BE49-F238E27FC236}">
                <a16:creationId xmlns:a16="http://schemas.microsoft.com/office/drawing/2014/main" id="{B42816BA-2CAD-4F2D-AE0C-52CD73E7F74B}"/>
              </a:ext>
            </a:extLst>
          </p:cNvPr>
          <p:cNvSpPr txBox="1"/>
          <p:nvPr/>
        </p:nvSpPr>
        <p:spPr>
          <a:xfrm>
            <a:off x="2582409" y="2719086"/>
            <a:ext cx="3156540" cy="1200329"/>
          </a:xfrm>
          <a:prstGeom prst="rect">
            <a:avLst/>
          </a:prstGeom>
          <a:noFill/>
        </p:spPr>
        <p:txBody>
          <a:bodyPr wrap="square" rtlCol="0">
            <a:spAutoFit/>
          </a:bodyPr>
          <a:lstStyle/>
          <a:p>
            <a:r>
              <a:rPr lang="zh-CN" altLang="en-US" sz="2400" b="1" dirty="0">
                <a:solidFill>
                  <a:srgbClr val="FFFFFF"/>
                </a:solidFill>
                <a:latin typeface="Arial" panose="020F0502020204030204"/>
                <a:ea typeface="微软雅黑"/>
              </a:rPr>
              <a:t>我儿子今天一岁零三天了，突然发现，他会切水果</a:t>
            </a:r>
          </a:p>
        </p:txBody>
      </p:sp>
      <p:sp>
        <p:nvSpPr>
          <p:cNvPr id="16" name="文本框 15">
            <a:extLst>
              <a:ext uri="{FF2B5EF4-FFF2-40B4-BE49-F238E27FC236}">
                <a16:creationId xmlns:a16="http://schemas.microsoft.com/office/drawing/2014/main" id="{E214C37A-1494-4575-B017-0DAA2A2C9CC7}"/>
              </a:ext>
            </a:extLst>
          </p:cNvPr>
          <p:cNvSpPr txBox="1"/>
          <p:nvPr/>
        </p:nvSpPr>
        <p:spPr>
          <a:xfrm>
            <a:off x="2582409" y="2552756"/>
            <a:ext cx="3156540" cy="1569660"/>
          </a:xfrm>
          <a:prstGeom prst="rect">
            <a:avLst/>
          </a:prstGeom>
          <a:noFill/>
        </p:spPr>
        <p:txBody>
          <a:bodyPr wrap="square" rtlCol="0">
            <a:spAutoFit/>
          </a:bodyPr>
          <a:lstStyle/>
          <a:p>
            <a:r>
              <a:rPr lang="zh-CN" altLang="en-US" sz="2400" b="1" dirty="0">
                <a:solidFill>
                  <a:srgbClr val="FFFFFF"/>
                </a:solidFill>
                <a:latin typeface="Arial" panose="020F0502020204030204"/>
                <a:ea typeface="微软雅黑"/>
              </a:rPr>
              <a:t>真是好多年都没有看电影了呢，感觉还不错，主要是爆米花真不错。</a:t>
            </a:r>
          </a:p>
        </p:txBody>
      </p:sp>
      <p:sp>
        <p:nvSpPr>
          <p:cNvPr id="17" name="矩形 16">
            <a:extLst>
              <a:ext uri="{FF2B5EF4-FFF2-40B4-BE49-F238E27FC236}">
                <a16:creationId xmlns:a16="http://schemas.microsoft.com/office/drawing/2014/main" id="{24C14F98-9F58-4869-A416-B98DBBC577E3}"/>
              </a:ext>
            </a:extLst>
          </p:cNvPr>
          <p:cNvSpPr/>
          <p:nvPr/>
        </p:nvSpPr>
        <p:spPr>
          <a:xfrm>
            <a:off x="7141029" y="3217459"/>
            <a:ext cx="644434" cy="523220"/>
          </a:xfrm>
          <a:prstGeom prst="rect">
            <a:avLst/>
          </a:prstGeom>
          <a:noFill/>
          <a:ln w="317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8" name="矩形 17">
            <a:extLst>
              <a:ext uri="{FF2B5EF4-FFF2-40B4-BE49-F238E27FC236}">
                <a16:creationId xmlns:a16="http://schemas.microsoft.com/office/drawing/2014/main" id="{096F3FCB-4B64-4041-84D0-F7E058DA1915}"/>
              </a:ext>
            </a:extLst>
          </p:cNvPr>
          <p:cNvSpPr/>
          <p:nvPr/>
        </p:nvSpPr>
        <p:spPr>
          <a:xfrm>
            <a:off x="7141029" y="1515139"/>
            <a:ext cx="644434" cy="523220"/>
          </a:xfrm>
          <a:prstGeom prst="rect">
            <a:avLst/>
          </a:prstGeom>
          <a:noFill/>
          <a:ln w="317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Tree>
    <p:extLst>
      <p:ext uri="{BB962C8B-B14F-4D97-AF65-F5344CB8AC3E}">
        <p14:creationId xmlns:p14="http://schemas.microsoft.com/office/powerpoint/2010/main" val="272674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inVertic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5"/>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7"/>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arn(inVertical)">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5" grpId="0"/>
      <p:bldP spid="15" grpId="1"/>
      <p:bldP spid="16" grpId="0"/>
      <p:bldP spid="17" grpId="0" animBg="1"/>
      <p:bldP spid="17" grpId="1"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1A1B7-8926-4ACC-A873-6E6F3DE172D1}"/>
              </a:ext>
            </a:extLst>
          </p:cNvPr>
          <p:cNvSpPr>
            <a:spLocks noGrp="1"/>
          </p:cNvSpPr>
          <p:nvPr>
            <p:ph type="title"/>
          </p:nvPr>
        </p:nvSpPr>
        <p:spPr/>
        <p:txBody>
          <a:bodyPr/>
          <a:lstStyle/>
          <a:p>
            <a:r>
              <a:rPr lang="zh-CN" altLang="en-US" dirty="0"/>
              <a:t>机器学习</a:t>
            </a:r>
          </a:p>
        </p:txBody>
      </p:sp>
      <p:sp>
        <p:nvSpPr>
          <p:cNvPr id="4" name="矩形 3">
            <a:extLst>
              <a:ext uri="{FF2B5EF4-FFF2-40B4-BE49-F238E27FC236}">
                <a16:creationId xmlns:a16="http://schemas.microsoft.com/office/drawing/2014/main" id="{6C24D60B-34AB-4588-81F3-0096A2DD9B4C}"/>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5" name="文字方塊 6">
            <a:extLst>
              <a:ext uri="{FF2B5EF4-FFF2-40B4-BE49-F238E27FC236}">
                <a16:creationId xmlns:a16="http://schemas.microsoft.com/office/drawing/2014/main" id="{70005E37-36C5-4596-8F21-27C6F0050BFC}"/>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rPr>
              <a:t>Regression</a:t>
            </a:r>
            <a:endParaRPr lang="zh-TW" altLang="en-US" sz="2400" kern="0" dirty="0">
              <a:solidFill>
                <a:prstClr val="black"/>
              </a:solidFill>
              <a:latin typeface="Calibri" panose="020F0502020204030204"/>
            </a:endParaRPr>
          </a:p>
        </p:txBody>
      </p:sp>
      <p:sp>
        <p:nvSpPr>
          <p:cNvPr id="6" name="矩形 5">
            <a:extLst>
              <a:ext uri="{FF2B5EF4-FFF2-40B4-BE49-F238E27FC236}">
                <a16:creationId xmlns:a16="http://schemas.microsoft.com/office/drawing/2014/main" id="{5033EF27-81F5-44CB-A93C-3268CFDE413E}"/>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ndParaRPr>
          </a:p>
        </p:txBody>
      </p:sp>
      <p:sp>
        <p:nvSpPr>
          <p:cNvPr id="7" name="矩形 6">
            <a:extLst>
              <a:ext uri="{FF2B5EF4-FFF2-40B4-BE49-F238E27FC236}">
                <a16:creationId xmlns:a16="http://schemas.microsoft.com/office/drawing/2014/main" id="{B38ACDCE-0F28-46EE-ADE0-998F021F3555}"/>
              </a:ext>
            </a:extLst>
          </p:cNvPr>
          <p:cNvSpPr/>
          <p:nvPr/>
        </p:nvSpPr>
        <p:spPr>
          <a:xfrm>
            <a:off x="3046502" y="2886573"/>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rPr>
              <a:t>Linear Model</a:t>
            </a:r>
            <a:endParaRPr lang="zh-TW" altLang="en-US" sz="2400" kern="0" dirty="0">
              <a:solidFill>
                <a:prstClr val="white"/>
              </a:solidFill>
              <a:latin typeface="Calibri" panose="020F0502020204030204"/>
            </a:endParaRPr>
          </a:p>
        </p:txBody>
      </p:sp>
      <p:sp>
        <p:nvSpPr>
          <p:cNvPr id="8" name="文字方塊 26">
            <a:extLst>
              <a:ext uri="{FF2B5EF4-FFF2-40B4-BE49-F238E27FC236}">
                <a16:creationId xmlns:a16="http://schemas.microsoft.com/office/drawing/2014/main" id="{93FBCAC7-B8A8-4007-B643-94A35616EC7A}"/>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Classification</a:t>
            </a:r>
            <a:endParaRPr lang="zh-TW" altLang="en-US" sz="2400" dirty="0">
              <a:solidFill>
                <a:prstClr val="black"/>
              </a:solidFill>
              <a:latin typeface="Calibri" panose="020F0502020204030204"/>
              <a:ea typeface="微软雅黑"/>
            </a:endParaRPr>
          </a:p>
        </p:txBody>
      </p:sp>
      <p:sp>
        <p:nvSpPr>
          <p:cNvPr id="9" name="矩形 8">
            <a:extLst>
              <a:ext uri="{FF2B5EF4-FFF2-40B4-BE49-F238E27FC236}">
                <a16:creationId xmlns:a16="http://schemas.microsoft.com/office/drawing/2014/main" id="{E5AEDDC6-EE8D-4A1F-822C-CAA68ED85943}"/>
              </a:ext>
            </a:extLst>
          </p:cNvPr>
          <p:cNvSpPr/>
          <p:nvPr/>
        </p:nvSpPr>
        <p:spPr>
          <a:xfrm>
            <a:off x="2877335" y="4074166"/>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ndParaRPr>
          </a:p>
        </p:txBody>
      </p:sp>
      <p:sp>
        <p:nvSpPr>
          <p:cNvPr id="10" name="矩形 9">
            <a:extLst>
              <a:ext uri="{FF2B5EF4-FFF2-40B4-BE49-F238E27FC236}">
                <a16:creationId xmlns:a16="http://schemas.microsoft.com/office/drawing/2014/main" id="{82C9D62D-CE29-4D5E-A0F4-14025FA0E29F}"/>
              </a:ext>
            </a:extLst>
          </p:cNvPr>
          <p:cNvSpPr/>
          <p:nvPr/>
        </p:nvSpPr>
        <p:spPr>
          <a:xfrm>
            <a:off x="3087638" y="4245304"/>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rPr>
              <a:t>Neural network</a:t>
            </a:r>
            <a:endParaRPr lang="zh-TW" altLang="en-US" sz="2400" kern="0" dirty="0">
              <a:solidFill>
                <a:prstClr val="white"/>
              </a:solidFill>
              <a:latin typeface="Calibri" panose="020F0502020204030204"/>
            </a:endParaRPr>
          </a:p>
        </p:txBody>
      </p:sp>
      <p:sp>
        <p:nvSpPr>
          <p:cNvPr id="11" name="文字方塊 28">
            <a:extLst>
              <a:ext uri="{FF2B5EF4-FFF2-40B4-BE49-F238E27FC236}">
                <a16:creationId xmlns:a16="http://schemas.microsoft.com/office/drawing/2014/main" id="{A8584F01-1CED-42AE-85F4-8B75BAFA063E}"/>
              </a:ext>
            </a:extLst>
          </p:cNvPr>
          <p:cNvSpPr txBox="1"/>
          <p:nvPr/>
        </p:nvSpPr>
        <p:spPr>
          <a:xfrm>
            <a:off x="3857832" y="5040159"/>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ea typeface="微软雅黑"/>
              </a:rPr>
              <a:t>Non-linear Model</a:t>
            </a:r>
            <a:endParaRPr lang="zh-TW" altLang="en-US" sz="2400" dirty="0">
              <a:solidFill>
                <a:prstClr val="black"/>
              </a:solidFill>
              <a:latin typeface="Calibri" panose="020F0502020204030204"/>
              <a:ea typeface="微软雅黑"/>
            </a:endParaRPr>
          </a:p>
        </p:txBody>
      </p:sp>
      <p:cxnSp>
        <p:nvCxnSpPr>
          <p:cNvPr id="12" name="直線單箭頭接點 31">
            <a:extLst>
              <a:ext uri="{FF2B5EF4-FFF2-40B4-BE49-F238E27FC236}">
                <a16:creationId xmlns:a16="http://schemas.microsoft.com/office/drawing/2014/main" id="{C089BFB6-4FBF-48F9-A2E9-4D23B341FDE0}"/>
              </a:ext>
            </a:extLst>
          </p:cNvPr>
          <p:cNvCxnSpPr>
            <a:endCxn id="7" idx="0"/>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33">
            <a:extLst>
              <a:ext uri="{FF2B5EF4-FFF2-40B4-BE49-F238E27FC236}">
                <a16:creationId xmlns:a16="http://schemas.microsoft.com/office/drawing/2014/main" id="{7C839991-8472-49F2-A098-4C3AC40D2C00}"/>
              </a:ext>
            </a:extLst>
          </p:cNvPr>
          <p:cNvCxnSpPr/>
          <p:nvPr/>
        </p:nvCxnSpPr>
        <p:spPr>
          <a:xfrm>
            <a:off x="3942643" y="3583958"/>
            <a:ext cx="0" cy="632707"/>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7800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normAutofit/>
          </a:bodyPr>
          <a:lstStyle/>
          <a:p>
            <a:r>
              <a:rPr lang="en-US" altLang="zh-CN" dirty="0"/>
              <a:t>Classification – Deep Learning</a:t>
            </a:r>
            <a:r>
              <a:rPr lang="zh-CN" altLang="en-US" dirty="0"/>
              <a:t>深度学习</a:t>
            </a:r>
          </a:p>
        </p:txBody>
      </p:sp>
      <p:sp>
        <p:nvSpPr>
          <p:cNvPr id="4" name="內容版面配置區 2">
            <a:extLst>
              <a:ext uri="{FF2B5EF4-FFF2-40B4-BE49-F238E27FC236}">
                <a16:creationId xmlns:a16="http://schemas.microsoft.com/office/drawing/2014/main" id="{A8D119BB-CF38-4D4A-936B-72186F12748B}"/>
              </a:ext>
            </a:extLst>
          </p:cNvPr>
          <p:cNvSpPr txBox="1">
            <a:spLocks/>
          </p:cNvSpPr>
          <p:nvPr/>
        </p:nvSpPr>
        <p:spPr>
          <a:xfrm>
            <a:off x="665693" y="1359607"/>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defRPr/>
            </a:pPr>
            <a:r>
              <a:rPr lang="en-US" altLang="zh-TW" b="1" dirty="0">
                <a:solidFill>
                  <a:srgbClr val="C00000"/>
                </a:solidFill>
                <a:latin typeface="Calibri" panose="020F0502020204030204"/>
                <a:ea typeface="新細明體" panose="02020500000000000000" pitchFamily="18" charset="-120"/>
              </a:rPr>
              <a:t>Image</a:t>
            </a:r>
            <a:r>
              <a:rPr lang="zh-TW" altLang="en-US" b="1" dirty="0">
                <a:solidFill>
                  <a:srgbClr val="C00000"/>
                </a:solidFill>
                <a:latin typeface="Calibri" panose="020F0502020204030204"/>
                <a:ea typeface="新細明體" panose="02020500000000000000" pitchFamily="18" charset="-120"/>
              </a:rPr>
              <a:t> </a:t>
            </a:r>
            <a:r>
              <a:rPr lang="en-US" altLang="zh-TW" b="1" dirty="0">
                <a:solidFill>
                  <a:srgbClr val="C00000"/>
                </a:solidFill>
                <a:latin typeface="Calibri" panose="020F0502020204030204"/>
                <a:ea typeface="新細明體" panose="02020500000000000000" pitchFamily="18" charset="-120"/>
              </a:rPr>
              <a:t>Recognition</a:t>
            </a:r>
            <a:endParaRPr lang="zh-TW" altLang="en-US" b="1" dirty="0">
              <a:solidFill>
                <a:srgbClr val="C00000"/>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C626F33B-8213-4C41-AB9C-1439279B35EA}"/>
              </a:ext>
            </a:extLst>
          </p:cNvPr>
          <p:cNvSpPr/>
          <p:nvPr/>
        </p:nvSpPr>
        <p:spPr>
          <a:xfrm>
            <a:off x="3115728" y="2819554"/>
            <a:ext cx="1719619" cy="12440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800" kern="0" dirty="0">
                <a:solidFill>
                  <a:prstClr val="white"/>
                </a:solidFill>
                <a:latin typeface="Calibri" panose="020F0502020204030204"/>
                <a:ea typeface="新細明體" panose="02020500000000000000" pitchFamily="18" charset="-120"/>
              </a:rPr>
              <a:t>Function</a:t>
            </a:r>
            <a:endParaRPr lang="zh-TW" altLang="en-US" sz="2800" kern="0" dirty="0">
              <a:solidFill>
                <a:prstClr val="white"/>
              </a:solidFill>
              <a:latin typeface="Calibri" panose="020F0502020204030204"/>
              <a:ea typeface="新細明體" panose="02020500000000000000" pitchFamily="18" charset="-120"/>
            </a:endParaRPr>
          </a:p>
        </p:txBody>
      </p:sp>
      <p:sp>
        <p:nvSpPr>
          <p:cNvPr id="6" name="向右箭號 4">
            <a:extLst>
              <a:ext uri="{FF2B5EF4-FFF2-40B4-BE49-F238E27FC236}">
                <a16:creationId xmlns:a16="http://schemas.microsoft.com/office/drawing/2014/main" id="{C47D08EF-809D-4FDC-9B3C-AFDC63EBEB6E}"/>
              </a:ext>
            </a:extLst>
          </p:cNvPr>
          <p:cNvSpPr/>
          <p:nvPr/>
        </p:nvSpPr>
        <p:spPr>
          <a:xfrm>
            <a:off x="4922090" y="3161033"/>
            <a:ext cx="423081" cy="561088"/>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pic>
        <p:nvPicPr>
          <p:cNvPr id="7" name="圖片 5">
            <a:extLst>
              <a:ext uri="{FF2B5EF4-FFF2-40B4-BE49-F238E27FC236}">
                <a16:creationId xmlns:a16="http://schemas.microsoft.com/office/drawing/2014/main" id="{6922C87D-154F-48F8-9B35-FEE73C28DAB7}"/>
              </a:ext>
            </a:extLst>
          </p:cNvPr>
          <p:cNvPicPr>
            <a:picLocks noChangeAspect="1"/>
          </p:cNvPicPr>
          <p:nvPr/>
        </p:nvPicPr>
        <p:blipFill>
          <a:blip r:embed="rId2"/>
          <a:stretch>
            <a:fillRect/>
          </a:stretch>
        </p:blipFill>
        <p:spPr>
          <a:xfrm>
            <a:off x="2284097" y="2694232"/>
            <a:ext cx="274307" cy="1494693"/>
          </a:xfrm>
          <a:prstGeom prst="rect">
            <a:avLst/>
          </a:prstGeom>
        </p:spPr>
      </p:pic>
      <p:sp>
        <p:nvSpPr>
          <p:cNvPr id="8" name="向右箭號 6">
            <a:extLst>
              <a:ext uri="{FF2B5EF4-FFF2-40B4-BE49-F238E27FC236}">
                <a16:creationId xmlns:a16="http://schemas.microsoft.com/office/drawing/2014/main" id="{F74FF2E0-9E9A-4B54-A04F-01CA49EECC47}"/>
              </a:ext>
            </a:extLst>
          </p:cNvPr>
          <p:cNvSpPr/>
          <p:nvPr/>
        </p:nvSpPr>
        <p:spPr>
          <a:xfrm>
            <a:off x="2616411" y="3161034"/>
            <a:ext cx="423081" cy="561088"/>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pic>
        <p:nvPicPr>
          <p:cNvPr id="9" name="圖片 7">
            <a:extLst>
              <a:ext uri="{FF2B5EF4-FFF2-40B4-BE49-F238E27FC236}">
                <a16:creationId xmlns:a16="http://schemas.microsoft.com/office/drawing/2014/main" id="{B0D2DB4E-31AB-4DDE-82DE-B2C0E4C6B6DF}"/>
              </a:ext>
            </a:extLst>
          </p:cNvPr>
          <p:cNvPicPr>
            <a:picLocks noChangeAspect="1"/>
          </p:cNvPicPr>
          <p:nvPr/>
        </p:nvPicPr>
        <p:blipFill>
          <a:blip r:embed="rId3"/>
          <a:stretch>
            <a:fillRect/>
          </a:stretch>
        </p:blipFill>
        <p:spPr>
          <a:xfrm>
            <a:off x="5383602" y="2732035"/>
            <a:ext cx="292260" cy="1510931"/>
          </a:xfrm>
          <a:prstGeom prst="rect">
            <a:avLst/>
          </a:prstGeom>
        </p:spPr>
      </p:pic>
      <p:sp>
        <p:nvSpPr>
          <p:cNvPr id="10" name="矩形 9">
            <a:extLst>
              <a:ext uri="{FF2B5EF4-FFF2-40B4-BE49-F238E27FC236}">
                <a16:creationId xmlns:a16="http://schemas.microsoft.com/office/drawing/2014/main" id="{CD8E26F8-10B9-4CFE-B8CA-125BE20AB618}"/>
              </a:ext>
            </a:extLst>
          </p:cNvPr>
          <p:cNvSpPr/>
          <p:nvPr/>
        </p:nvSpPr>
        <p:spPr>
          <a:xfrm>
            <a:off x="8451488" y="2276605"/>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solidFill>
                <a:prstClr val="black"/>
              </a:solidFill>
              <a:latin typeface="Calibri" panose="020F0502020204030204"/>
            </a:endParaRPr>
          </a:p>
        </p:txBody>
      </p:sp>
      <p:pic>
        <p:nvPicPr>
          <p:cNvPr id="11" name="圖片 9">
            <a:extLst>
              <a:ext uri="{FF2B5EF4-FFF2-40B4-BE49-F238E27FC236}">
                <a16:creationId xmlns:a16="http://schemas.microsoft.com/office/drawing/2014/main" id="{0364E5E7-D038-4C4C-BD03-A46E5DF4F8C4}"/>
              </a:ext>
            </a:extLst>
          </p:cNvPr>
          <p:cNvPicPr>
            <a:picLocks noChangeAspect="1"/>
          </p:cNvPicPr>
          <p:nvPr/>
        </p:nvPicPr>
        <p:blipFill>
          <a:blip r:embed="rId4"/>
          <a:stretch>
            <a:fillRect/>
          </a:stretch>
        </p:blipFill>
        <p:spPr>
          <a:xfrm>
            <a:off x="7550232" y="2023146"/>
            <a:ext cx="931280" cy="1051432"/>
          </a:xfrm>
          <a:prstGeom prst="rect">
            <a:avLst/>
          </a:prstGeom>
        </p:spPr>
      </p:pic>
      <p:pic>
        <p:nvPicPr>
          <p:cNvPr id="12" name="圖片 10">
            <a:extLst>
              <a:ext uri="{FF2B5EF4-FFF2-40B4-BE49-F238E27FC236}">
                <a16:creationId xmlns:a16="http://schemas.microsoft.com/office/drawing/2014/main" id="{5846AC71-4922-4160-9B9F-0123A8313531}"/>
              </a:ext>
            </a:extLst>
          </p:cNvPr>
          <p:cNvPicPr>
            <a:picLocks noChangeAspect="1"/>
          </p:cNvPicPr>
          <p:nvPr/>
        </p:nvPicPr>
        <p:blipFill>
          <a:blip r:embed="rId5"/>
          <a:stretch>
            <a:fillRect/>
          </a:stretch>
        </p:blipFill>
        <p:spPr>
          <a:xfrm>
            <a:off x="7550232" y="3279921"/>
            <a:ext cx="899978" cy="1075096"/>
          </a:xfrm>
          <a:prstGeom prst="rect">
            <a:avLst/>
          </a:prstGeom>
        </p:spPr>
      </p:pic>
      <p:sp>
        <p:nvSpPr>
          <p:cNvPr id="13" name="文字方塊 12">
            <a:extLst>
              <a:ext uri="{FF2B5EF4-FFF2-40B4-BE49-F238E27FC236}">
                <a16:creationId xmlns:a16="http://schemas.microsoft.com/office/drawing/2014/main" id="{52691076-8E7F-48A5-B519-3A94D6254445}"/>
              </a:ext>
            </a:extLst>
          </p:cNvPr>
          <p:cNvSpPr txBox="1"/>
          <p:nvPr/>
        </p:nvSpPr>
        <p:spPr>
          <a:xfrm>
            <a:off x="8469426" y="3625194"/>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“cat”</a:t>
            </a:r>
            <a:endParaRPr lang="zh-TW" altLang="en-US" sz="2400" dirty="0">
              <a:solidFill>
                <a:prstClr val="black"/>
              </a:solidFill>
              <a:latin typeface="Calibri" panose="020F0502020204030204"/>
            </a:endParaRPr>
          </a:p>
        </p:txBody>
      </p:sp>
      <p:sp>
        <p:nvSpPr>
          <p:cNvPr id="14" name="文字方塊 13">
            <a:extLst>
              <a:ext uri="{FF2B5EF4-FFF2-40B4-BE49-F238E27FC236}">
                <a16:creationId xmlns:a16="http://schemas.microsoft.com/office/drawing/2014/main" id="{ACBE8770-9921-4458-9A1A-EBA733B7163D}"/>
              </a:ext>
            </a:extLst>
          </p:cNvPr>
          <p:cNvSpPr txBox="1"/>
          <p:nvPr/>
        </p:nvSpPr>
        <p:spPr>
          <a:xfrm>
            <a:off x="8481512" y="4920469"/>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“dog”</a:t>
            </a:r>
            <a:endParaRPr lang="zh-TW" altLang="en-US" sz="2400" dirty="0">
              <a:solidFill>
                <a:prstClr val="black"/>
              </a:solidFill>
              <a:latin typeface="Calibri" panose="020F0502020204030204"/>
            </a:endParaRPr>
          </a:p>
        </p:txBody>
      </p:sp>
      <p:pic>
        <p:nvPicPr>
          <p:cNvPr id="15" name="Picture 12" descr="https://encrypted-tbn1.gstatic.com/images?q=tbn:ANd9GcRcwlRKAlSIaCI4W5PRYVbuBQQXifF-56bFqAjh9DMe-_3Lh8_YKw">
            <a:extLst>
              <a:ext uri="{FF2B5EF4-FFF2-40B4-BE49-F238E27FC236}">
                <a16:creationId xmlns:a16="http://schemas.microsoft.com/office/drawing/2014/main" id="{7A84C830-74A6-40ED-8879-1FB1020288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4096" y="4670722"/>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0C1363FC-49D2-44EB-B325-65BF7A6359D4}"/>
              </a:ext>
            </a:extLst>
          </p:cNvPr>
          <p:cNvPicPr>
            <a:picLocks noChangeAspect="1"/>
          </p:cNvPicPr>
          <p:nvPr/>
        </p:nvPicPr>
        <p:blipFill>
          <a:blip r:embed="rId7"/>
          <a:stretch>
            <a:fillRect/>
          </a:stretch>
        </p:blipFill>
        <p:spPr>
          <a:xfrm>
            <a:off x="7553734" y="4560361"/>
            <a:ext cx="915693" cy="1181883"/>
          </a:xfrm>
          <a:prstGeom prst="rect">
            <a:avLst/>
          </a:prstGeom>
        </p:spPr>
      </p:pic>
      <p:sp>
        <p:nvSpPr>
          <p:cNvPr id="17" name="弧形向右箭號 16">
            <a:extLst>
              <a:ext uri="{FF2B5EF4-FFF2-40B4-BE49-F238E27FC236}">
                <a16:creationId xmlns:a16="http://schemas.microsoft.com/office/drawing/2014/main" id="{8413A4C8-6378-4A66-8A1A-C35D42ADA7F1}"/>
              </a:ext>
            </a:extLst>
          </p:cNvPr>
          <p:cNvSpPr/>
          <p:nvPr/>
        </p:nvSpPr>
        <p:spPr>
          <a:xfrm flipV="1">
            <a:off x="1629332" y="3335786"/>
            <a:ext cx="630014" cy="1917302"/>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18" name="文字方塊 17">
            <a:extLst>
              <a:ext uri="{FF2B5EF4-FFF2-40B4-BE49-F238E27FC236}">
                <a16:creationId xmlns:a16="http://schemas.microsoft.com/office/drawing/2014/main" id="{6D49781C-E1DB-4AED-8833-CD64FD235A66}"/>
              </a:ext>
            </a:extLst>
          </p:cNvPr>
          <p:cNvSpPr txBox="1"/>
          <p:nvPr/>
        </p:nvSpPr>
        <p:spPr>
          <a:xfrm>
            <a:off x="5796253" y="2022519"/>
            <a:ext cx="1397000" cy="461665"/>
          </a:xfrm>
          <a:prstGeom prst="rect">
            <a:avLst/>
          </a:prstGeom>
          <a:noFill/>
        </p:spPr>
        <p:txBody>
          <a:bodyPr wrap="square" rtlCol="0">
            <a:spAutoFit/>
          </a:bodyPr>
          <a:lstStyle/>
          <a:p>
            <a:r>
              <a:rPr lang="en-US" altLang="zh-TW" sz="2400" dirty="0">
                <a:solidFill>
                  <a:prstClr val="black"/>
                </a:solidFill>
                <a:latin typeface="Calibri" panose="020F0502020204030204"/>
              </a:rPr>
              <a:t>“monkey”</a:t>
            </a:r>
            <a:endParaRPr lang="zh-TW" altLang="en-US" sz="2400" dirty="0">
              <a:solidFill>
                <a:prstClr val="black"/>
              </a:solidFill>
              <a:latin typeface="Calibri" panose="020F0502020204030204"/>
            </a:endParaRPr>
          </a:p>
        </p:txBody>
      </p:sp>
      <p:sp>
        <p:nvSpPr>
          <p:cNvPr id="19" name="文字方塊 18">
            <a:extLst>
              <a:ext uri="{FF2B5EF4-FFF2-40B4-BE49-F238E27FC236}">
                <a16:creationId xmlns:a16="http://schemas.microsoft.com/office/drawing/2014/main" id="{C0146EDC-52D7-4DBB-8D9C-0C1FE074973C}"/>
              </a:ext>
            </a:extLst>
          </p:cNvPr>
          <p:cNvSpPr txBox="1"/>
          <p:nvPr/>
        </p:nvSpPr>
        <p:spPr>
          <a:xfrm>
            <a:off x="6224118" y="2735000"/>
            <a:ext cx="1397000" cy="461665"/>
          </a:xfrm>
          <a:prstGeom prst="rect">
            <a:avLst/>
          </a:prstGeom>
          <a:noFill/>
        </p:spPr>
        <p:txBody>
          <a:bodyPr wrap="square" rtlCol="0">
            <a:spAutoFit/>
          </a:bodyPr>
          <a:lstStyle/>
          <a:p>
            <a:r>
              <a:rPr lang="en-US" altLang="zh-TW" sz="2400" dirty="0">
                <a:solidFill>
                  <a:prstClr val="black"/>
                </a:solidFill>
                <a:latin typeface="Calibri" panose="020F0502020204030204"/>
              </a:rPr>
              <a:t>“cat”</a:t>
            </a:r>
            <a:endParaRPr lang="zh-TW" altLang="en-US" sz="2400" dirty="0">
              <a:solidFill>
                <a:prstClr val="black"/>
              </a:solidFill>
              <a:latin typeface="Calibri" panose="020F0502020204030204"/>
            </a:endParaRPr>
          </a:p>
        </p:txBody>
      </p:sp>
      <p:sp>
        <p:nvSpPr>
          <p:cNvPr id="20" name="文字方塊 19">
            <a:extLst>
              <a:ext uri="{FF2B5EF4-FFF2-40B4-BE49-F238E27FC236}">
                <a16:creationId xmlns:a16="http://schemas.microsoft.com/office/drawing/2014/main" id="{D9F5CD28-A0CE-442A-801C-01CB50D30C1A}"/>
              </a:ext>
            </a:extLst>
          </p:cNvPr>
          <p:cNvSpPr txBox="1"/>
          <p:nvPr/>
        </p:nvSpPr>
        <p:spPr>
          <a:xfrm>
            <a:off x="6074485" y="4196654"/>
            <a:ext cx="1221423" cy="461665"/>
          </a:xfrm>
          <a:prstGeom prst="rect">
            <a:avLst/>
          </a:prstGeom>
          <a:noFill/>
        </p:spPr>
        <p:txBody>
          <a:bodyPr wrap="square" rtlCol="0">
            <a:spAutoFit/>
          </a:bodyPr>
          <a:lstStyle/>
          <a:p>
            <a:r>
              <a:rPr lang="en-US" altLang="zh-TW" sz="2400" dirty="0">
                <a:solidFill>
                  <a:prstClr val="black"/>
                </a:solidFill>
                <a:latin typeface="Calibri" panose="020F0502020204030204"/>
              </a:rPr>
              <a:t>“dog”</a:t>
            </a:r>
            <a:endParaRPr lang="zh-TW" altLang="en-US" sz="2400" dirty="0">
              <a:solidFill>
                <a:prstClr val="black"/>
              </a:solidFill>
              <a:latin typeface="Calibri" panose="020F0502020204030204"/>
            </a:endParaRPr>
          </a:p>
        </p:txBody>
      </p:sp>
      <p:cxnSp>
        <p:nvCxnSpPr>
          <p:cNvPr id="21" name="直線單箭頭接點 21">
            <a:extLst>
              <a:ext uri="{FF2B5EF4-FFF2-40B4-BE49-F238E27FC236}">
                <a16:creationId xmlns:a16="http://schemas.microsoft.com/office/drawing/2014/main" id="{D51B5162-3628-48F8-A657-AAFA80E4C231}"/>
              </a:ext>
            </a:extLst>
          </p:cNvPr>
          <p:cNvCxnSpPr/>
          <p:nvPr/>
        </p:nvCxnSpPr>
        <p:spPr>
          <a:xfrm flipV="1">
            <a:off x="5552982" y="2484184"/>
            <a:ext cx="457200" cy="461665"/>
          </a:xfrm>
          <a:prstGeom prst="straightConnector1">
            <a:avLst/>
          </a:prstGeom>
          <a:noFill/>
          <a:ln w="38100" cap="flat" cmpd="sng" algn="ctr">
            <a:solidFill>
              <a:srgbClr val="0000FF"/>
            </a:solidFill>
            <a:prstDash val="solid"/>
            <a:miter lim="800000"/>
            <a:tailEnd type="triangle"/>
          </a:ln>
          <a:effectLst/>
        </p:spPr>
      </p:cxnSp>
      <p:cxnSp>
        <p:nvCxnSpPr>
          <p:cNvPr id="22" name="直線單箭頭接點 22">
            <a:extLst>
              <a:ext uri="{FF2B5EF4-FFF2-40B4-BE49-F238E27FC236}">
                <a16:creationId xmlns:a16="http://schemas.microsoft.com/office/drawing/2014/main" id="{40395052-AF49-4E71-8B87-98945441B1C9}"/>
              </a:ext>
            </a:extLst>
          </p:cNvPr>
          <p:cNvCxnSpPr>
            <a:cxnSpLocks/>
          </p:cNvCxnSpPr>
          <p:nvPr/>
        </p:nvCxnSpPr>
        <p:spPr>
          <a:xfrm flipV="1">
            <a:off x="5539950" y="3076195"/>
            <a:ext cx="684168" cy="215785"/>
          </a:xfrm>
          <a:prstGeom prst="straightConnector1">
            <a:avLst/>
          </a:prstGeom>
          <a:noFill/>
          <a:ln w="38100" cap="flat" cmpd="sng" algn="ctr">
            <a:solidFill>
              <a:srgbClr val="0000FF"/>
            </a:solidFill>
            <a:prstDash val="solid"/>
            <a:miter lim="800000"/>
            <a:tailEnd type="triangle"/>
          </a:ln>
          <a:effectLst/>
        </p:spPr>
      </p:cxnSp>
      <p:cxnSp>
        <p:nvCxnSpPr>
          <p:cNvPr id="23" name="直線單箭頭接點 24">
            <a:extLst>
              <a:ext uri="{FF2B5EF4-FFF2-40B4-BE49-F238E27FC236}">
                <a16:creationId xmlns:a16="http://schemas.microsoft.com/office/drawing/2014/main" id="{61344001-A1F9-4195-B1CD-BE6D6EF3BF0F}"/>
              </a:ext>
            </a:extLst>
          </p:cNvPr>
          <p:cNvCxnSpPr/>
          <p:nvPr/>
        </p:nvCxnSpPr>
        <p:spPr>
          <a:xfrm>
            <a:off x="5552983" y="4063666"/>
            <a:ext cx="497231" cy="269099"/>
          </a:xfrm>
          <a:prstGeom prst="straightConnector1">
            <a:avLst/>
          </a:prstGeom>
          <a:noFill/>
          <a:ln w="38100" cap="flat" cmpd="sng" algn="ctr">
            <a:solidFill>
              <a:srgbClr val="0000FF"/>
            </a:solidFill>
            <a:prstDash val="solid"/>
            <a:miter lim="800000"/>
            <a:tailEnd type="triangle"/>
          </a:ln>
          <a:effectLst/>
        </p:spPr>
      </p:cxnSp>
      <p:sp>
        <p:nvSpPr>
          <p:cNvPr id="24" name="文字方塊 23">
            <a:extLst>
              <a:ext uri="{FF2B5EF4-FFF2-40B4-BE49-F238E27FC236}">
                <a16:creationId xmlns:a16="http://schemas.microsoft.com/office/drawing/2014/main" id="{B53DCB64-65AA-4F67-85CF-B4F9BD5BD109}"/>
              </a:ext>
            </a:extLst>
          </p:cNvPr>
          <p:cNvSpPr txBox="1"/>
          <p:nvPr/>
        </p:nvSpPr>
        <p:spPr>
          <a:xfrm>
            <a:off x="7160777" y="1305679"/>
            <a:ext cx="2641471" cy="523220"/>
          </a:xfrm>
          <a:prstGeom prst="rect">
            <a:avLst/>
          </a:prstGeom>
          <a:noFill/>
        </p:spPr>
        <p:txBody>
          <a:bodyPr wrap="square" rtlCol="0">
            <a:spAutoFit/>
          </a:bodyPr>
          <a:lstStyle/>
          <a:p>
            <a:pPr algn="ctr"/>
            <a:r>
              <a:rPr lang="en-US" altLang="zh-TW" sz="2800" dirty="0">
                <a:solidFill>
                  <a:srgbClr val="0070C0"/>
                </a:solidFill>
                <a:latin typeface="Calibri" panose="020F0502020204030204"/>
              </a:rPr>
              <a:t>Training Data</a:t>
            </a:r>
            <a:endParaRPr lang="zh-TW" altLang="en-US" sz="2800" dirty="0">
              <a:solidFill>
                <a:srgbClr val="0070C0"/>
              </a:solidFill>
              <a:latin typeface="Calibri" panose="020F0502020204030204"/>
            </a:endParaRPr>
          </a:p>
        </p:txBody>
      </p:sp>
      <p:sp>
        <p:nvSpPr>
          <p:cNvPr id="25" name="矩形 24">
            <a:extLst>
              <a:ext uri="{FF2B5EF4-FFF2-40B4-BE49-F238E27FC236}">
                <a16:creationId xmlns:a16="http://schemas.microsoft.com/office/drawing/2014/main" id="{B9455202-2C41-4BC6-AF64-FDE43A491FCD}"/>
              </a:ext>
            </a:extLst>
          </p:cNvPr>
          <p:cNvSpPr/>
          <p:nvPr/>
        </p:nvSpPr>
        <p:spPr>
          <a:xfrm>
            <a:off x="7340057" y="1893249"/>
            <a:ext cx="2582156" cy="4007829"/>
          </a:xfrm>
          <a:prstGeom prst="rect">
            <a:avLst/>
          </a:prstGeom>
          <a:noFill/>
          <a:ln w="381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26" name="文字方塊 26">
            <a:extLst>
              <a:ext uri="{FF2B5EF4-FFF2-40B4-BE49-F238E27FC236}">
                <a16:creationId xmlns:a16="http://schemas.microsoft.com/office/drawing/2014/main" id="{00BC9462-78A5-4B05-9DD1-C4F335A32462}"/>
              </a:ext>
            </a:extLst>
          </p:cNvPr>
          <p:cNvSpPr txBox="1"/>
          <p:nvPr/>
        </p:nvSpPr>
        <p:spPr>
          <a:xfrm>
            <a:off x="4166935" y="4759365"/>
            <a:ext cx="2641471" cy="954107"/>
          </a:xfrm>
          <a:prstGeom prst="rect">
            <a:avLst/>
          </a:prstGeom>
          <a:noFill/>
        </p:spPr>
        <p:txBody>
          <a:bodyPr wrap="square" rtlCol="0">
            <a:spAutoFit/>
          </a:bodyPr>
          <a:lstStyle/>
          <a:p>
            <a:pPr algn="ctr"/>
            <a:r>
              <a:rPr lang="en-US" altLang="zh-TW" sz="2800" dirty="0">
                <a:solidFill>
                  <a:srgbClr val="0070C0"/>
                </a:solidFill>
                <a:latin typeface="Calibri" panose="020F0502020204030204"/>
              </a:rPr>
              <a:t>Each possible object is a class</a:t>
            </a:r>
            <a:endParaRPr lang="zh-TW" altLang="en-US" sz="2800" dirty="0">
              <a:solidFill>
                <a:srgbClr val="0070C0"/>
              </a:solidFill>
              <a:latin typeface="Calibri" panose="020F0502020204030204"/>
            </a:endParaRPr>
          </a:p>
        </p:txBody>
      </p:sp>
      <p:grpSp>
        <p:nvGrpSpPr>
          <p:cNvPr id="27" name="群組 20">
            <a:extLst>
              <a:ext uri="{FF2B5EF4-FFF2-40B4-BE49-F238E27FC236}">
                <a16:creationId xmlns:a16="http://schemas.microsoft.com/office/drawing/2014/main" id="{69F50BD6-2924-4F73-8E4B-E95B842C890A}"/>
              </a:ext>
            </a:extLst>
          </p:cNvPr>
          <p:cNvGrpSpPr/>
          <p:nvPr/>
        </p:nvGrpSpPr>
        <p:grpSpPr>
          <a:xfrm>
            <a:off x="1974768" y="1910490"/>
            <a:ext cx="3907267" cy="1003780"/>
            <a:chOff x="974085" y="2482784"/>
            <a:chExt cx="3907267" cy="1003780"/>
          </a:xfrm>
        </p:grpSpPr>
        <p:sp>
          <p:nvSpPr>
            <p:cNvPr id="28" name="文字方塊 28">
              <a:extLst>
                <a:ext uri="{FF2B5EF4-FFF2-40B4-BE49-F238E27FC236}">
                  <a16:creationId xmlns:a16="http://schemas.microsoft.com/office/drawing/2014/main" id="{AE2F9631-8544-46AE-84FF-DD7DA0D4B18D}"/>
                </a:ext>
              </a:extLst>
            </p:cNvPr>
            <p:cNvSpPr txBox="1"/>
            <p:nvPr/>
          </p:nvSpPr>
          <p:spPr>
            <a:xfrm>
              <a:off x="974085" y="2482784"/>
              <a:ext cx="3907267" cy="523220"/>
            </a:xfrm>
            <a:prstGeom prst="rect">
              <a:avLst/>
            </a:prstGeom>
            <a:noFill/>
          </p:spPr>
          <p:txBody>
            <a:bodyPr wrap="square" rtlCol="0">
              <a:spAutoFit/>
            </a:bodyPr>
            <a:lstStyle/>
            <a:p>
              <a:pPr algn="ctr">
                <a:defRPr/>
              </a:pPr>
              <a:r>
                <a:rPr lang="en-US" altLang="zh-TW" sz="2800" kern="0" dirty="0">
                  <a:solidFill>
                    <a:srgbClr val="0000FF"/>
                  </a:solidFill>
                  <a:latin typeface="Calibri" panose="020F0502020204030204"/>
                </a:rPr>
                <a:t>Hierarchical Structure</a:t>
              </a:r>
              <a:endParaRPr lang="zh-TW" altLang="en-US" sz="2800" kern="0" dirty="0">
                <a:solidFill>
                  <a:srgbClr val="0000FF"/>
                </a:solidFill>
                <a:latin typeface="Calibri" panose="020F0502020204030204"/>
              </a:endParaRPr>
            </a:p>
          </p:txBody>
        </p:sp>
        <p:sp>
          <p:nvSpPr>
            <p:cNvPr id="29" name="箭號: 向右 11">
              <a:extLst>
                <a:ext uri="{FF2B5EF4-FFF2-40B4-BE49-F238E27FC236}">
                  <a16:creationId xmlns:a16="http://schemas.microsoft.com/office/drawing/2014/main" id="{AC10D236-EC07-4349-8923-E99B37EF3623}"/>
                </a:ext>
              </a:extLst>
            </p:cNvPr>
            <p:cNvSpPr/>
            <p:nvPr/>
          </p:nvSpPr>
          <p:spPr>
            <a:xfrm rot="16200000">
              <a:off x="2664285" y="2804720"/>
              <a:ext cx="579946" cy="783741"/>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grpSp>
    </p:spTree>
    <p:extLst>
      <p:ext uri="{BB962C8B-B14F-4D97-AF65-F5344CB8AC3E}">
        <p14:creationId xmlns:p14="http://schemas.microsoft.com/office/powerpoint/2010/main" val="13156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7" grpId="0" animBg="1"/>
      <p:bldP spid="18" grpId="0"/>
      <p:bldP spid="19" grpId="0"/>
      <p:bldP spid="20" grpId="0"/>
      <p:bldP spid="24" grpId="0"/>
      <p:bldP spid="25"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9F340-2F21-4AC2-8978-D1703ABC7FF3}"/>
              </a:ext>
            </a:extLst>
          </p:cNvPr>
          <p:cNvSpPr>
            <a:spLocks noGrp="1"/>
          </p:cNvSpPr>
          <p:nvPr>
            <p:ph type="title"/>
          </p:nvPr>
        </p:nvSpPr>
        <p:spPr/>
        <p:txBody>
          <a:bodyPr/>
          <a:lstStyle/>
          <a:p>
            <a:r>
              <a:rPr lang="zh-CN" altLang="en-US" dirty="0"/>
              <a:t>自我介绍</a:t>
            </a:r>
          </a:p>
        </p:txBody>
      </p:sp>
      <p:sp>
        <p:nvSpPr>
          <p:cNvPr id="3" name="内容占位符 2">
            <a:extLst>
              <a:ext uri="{FF2B5EF4-FFF2-40B4-BE49-F238E27FC236}">
                <a16:creationId xmlns:a16="http://schemas.microsoft.com/office/drawing/2014/main" id="{309BFDD0-7C04-4DD6-9093-F695E445A51B}"/>
              </a:ext>
            </a:extLst>
          </p:cNvPr>
          <p:cNvSpPr>
            <a:spLocks noGrp="1"/>
          </p:cNvSpPr>
          <p:nvPr>
            <p:ph idx="1"/>
          </p:nvPr>
        </p:nvSpPr>
        <p:spPr/>
        <p:txBody>
          <a:bodyPr>
            <a:normAutofit/>
          </a:bodyPr>
          <a:lstStyle/>
          <a:p>
            <a:r>
              <a:rPr lang="zh-CN" altLang="en-US" dirty="0"/>
              <a:t>姓名：周夏冰</a:t>
            </a:r>
          </a:p>
          <a:p>
            <a:r>
              <a:rPr lang="zh-CN" altLang="en-US" dirty="0"/>
              <a:t>本科毕业于西安交通大学</a:t>
            </a:r>
          </a:p>
          <a:p>
            <a:r>
              <a:rPr lang="zh-CN" altLang="en-US" dirty="0"/>
              <a:t>博士毕业于北京大学</a:t>
            </a:r>
          </a:p>
          <a:p>
            <a:r>
              <a:rPr lang="zh-CN" altLang="en-US" dirty="0"/>
              <a:t>目前：苏州大学计算机学院</a:t>
            </a:r>
          </a:p>
          <a:p>
            <a:r>
              <a:rPr lang="zh-CN" altLang="en-US" dirty="0"/>
              <a:t>专业：计算机科学与技术</a:t>
            </a:r>
          </a:p>
          <a:p>
            <a:r>
              <a:rPr lang="zh-CN" altLang="en-US" dirty="0"/>
              <a:t>研究方向：数据挖掘，机器学习，自然语言处理</a:t>
            </a:r>
          </a:p>
          <a:p>
            <a:endParaRPr lang="zh-CN" altLang="en-US" dirty="0"/>
          </a:p>
        </p:txBody>
      </p:sp>
    </p:spTree>
    <p:extLst>
      <p:ext uri="{BB962C8B-B14F-4D97-AF65-F5344CB8AC3E}">
        <p14:creationId xmlns:p14="http://schemas.microsoft.com/office/powerpoint/2010/main" val="54267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pPr algn="l"/>
            <a:r>
              <a:rPr lang="en-US" altLang="zh-CN" dirty="0"/>
              <a:t>Machine learning</a:t>
            </a:r>
            <a:endParaRPr lang="zh-CN" altLang="en-US" dirty="0"/>
          </a:p>
        </p:txBody>
      </p:sp>
      <p:sp>
        <p:nvSpPr>
          <p:cNvPr id="4" name="矩形 3">
            <a:extLst>
              <a:ext uri="{FF2B5EF4-FFF2-40B4-BE49-F238E27FC236}">
                <a16:creationId xmlns:a16="http://schemas.microsoft.com/office/drawing/2014/main" id="{59364901-73F9-40D3-A08A-653699974445}"/>
              </a:ext>
            </a:extLst>
          </p:cNvPr>
          <p:cNvSpPr/>
          <p:nvPr/>
        </p:nvSpPr>
        <p:spPr>
          <a:xfrm>
            <a:off x="2320414" y="1445030"/>
            <a:ext cx="3232520" cy="498186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A79DE696-EAAA-4B5D-B319-4D55DBEDC07B}"/>
              </a:ext>
            </a:extLst>
          </p:cNvPr>
          <p:cNvSpPr/>
          <p:nvPr/>
        </p:nvSpPr>
        <p:spPr>
          <a:xfrm>
            <a:off x="2320414" y="3681194"/>
            <a:ext cx="5616121" cy="29311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6" name="矩形 5">
            <a:extLst>
              <a:ext uri="{FF2B5EF4-FFF2-40B4-BE49-F238E27FC236}">
                <a16:creationId xmlns:a16="http://schemas.microsoft.com/office/drawing/2014/main" id="{013969E6-A580-4284-B975-CF85C67EAB34}"/>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7" name="文字方塊 5">
            <a:extLst>
              <a:ext uri="{FF2B5EF4-FFF2-40B4-BE49-F238E27FC236}">
                <a16:creationId xmlns:a16="http://schemas.microsoft.com/office/drawing/2014/main" id="{78C3C1A7-9247-4781-BA6F-36939402D382}"/>
              </a:ext>
            </a:extLst>
          </p:cNvPr>
          <p:cNvSpPr txBox="1"/>
          <p:nvPr/>
        </p:nvSpPr>
        <p:spPr>
          <a:xfrm>
            <a:off x="3256555" y="6062471"/>
            <a:ext cx="339829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Supervised Learning</a:t>
            </a:r>
            <a:endParaRPr lang="zh-TW" altLang="en-US" sz="2400" dirty="0">
              <a:solidFill>
                <a:prstClr val="black"/>
              </a:solidFill>
              <a:latin typeface="Calibri" panose="020F0502020204030204"/>
            </a:endParaRPr>
          </a:p>
        </p:txBody>
      </p:sp>
      <p:sp>
        <p:nvSpPr>
          <p:cNvPr id="8" name="文字方塊 6">
            <a:extLst>
              <a:ext uri="{FF2B5EF4-FFF2-40B4-BE49-F238E27FC236}">
                <a16:creationId xmlns:a16="http://schemas.microsoft.com/office/drawing/2014/main" id="{8AF69D0F-231B-4154-9BBE-1B75F8419F2A}"/>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ea typeface="新細明體" panose="02020500000000000000" pitchFamily="18" charset="-120"/>
              </a:rPr>
              <a:t>Regression</a:t>
            </a:r>
            <a:endParaRPr lang="zh-TW" altLang="en-US" sz="2400" kern="0" dirty="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9584A5DA-B4F8-455A-9DF2-276470634E57}"/>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9321B6BA-E97D-4977-9FC6-64C9A9BB5423}"/>
              </a:ext>
            </a:extLst>
          </p:cNvPr>
          <p:cNvSpPr/>
          <p:nvPr/>
        </p:nvSpPr>
        <p:spPr>
          <a:xfrm>
            <a:off x="3046502" y="2886573"/>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Linear Model</a:t>
            </a:r>
            <a:endParaRPr lang="zh-TW" altLang="en-US" sz="2400" kern="0" dirty="0">
              <a:solidFill>
                <a:prstClr val="white"/>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FE4DD8EB-BD89-4BF6-AB77-15F42CF1A9EC}"/>
              </a:ext>
            </a:extLst>
          </p:cNvPr>
          <p:cNvSpPr/>
          <p:nvPr/>
        </p:nvSpPr>
        <p:spPr>
          <a:xfrm>
            <a:off x="5758508" y="1261337"/>
            <a:ext cx="2309737"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Semi-supervised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2" name="文字方塊 26">
            <a:extLst>
              <a:ext uri="{FF2B5EF4-FFF2-40B4-BE49-F238E27FC236}">
                <a16:creationId xmlns:a16="http://schemas.microsoft.com/office/drawing/2014/main" id="{D6DAD43F-A441-4B3D-9A8A-B2DA75216C21}"/>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Classification</a:t>
            </a:r>
            <a:endParaRPr lang="zh-TW" altLang="en-US" sz="2400" dirty="0">
              <a:solidFill>
                <a:prstClr val="black"/>
              </a:solidFill>
              <a:latin typeface="Calibri" panose="020F0502020204030204"/>
            </a:endParaRPr>
          </a:p>
        </p:txBody>
      </p:sp>
      <p:sp>
        <p:nvSpPr>
          <p:cNvPr id="13" name="矩形 12">
            <a:extLst>
              <a:ext uri="{FF2B5EF4-FFF2-40B4-BE49-F238E27FC236}">
                <a16:creationId xmlns:a16="http://schemas.microsoft.com/office/drawing/2014/main" id="{3AEF220D-7B92-4883-A5EA-57C420B34DB0}"/>
              </a:ext>
            </a:extLst>
          </p:cNvPr>
          <p:cNvSpPr/>
          <p:nvPr/>
        </p:nvSpPr>
        <p:spPr>
          <a:xfrm>
            <a:off x="2877335" y="4074166"/>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a typeface="新細明體" panose="02020500000000000000" pitchFamily="18" charset="-120"/>
            </a:endParaRPr>
          </a:p>
        </p:txBody>
      </p:sp>
      <p:sp>
        <p:nvSpPr>
          <p:cNvPr id="14" name="矩形 13">
            <a:extLst>
              <a:ext uri="{FF2B5EF4-FFF2-40B4-BE49-F238E27FC236}">
                <a16:creationId xmlns:a16="http://schemas.microsoft.com/office/drawing/2014/main" id="{FF5D783D-45F7-4587-B5E5-B1D1EFCB7092}"/>
              </a:ext>
            </a:extLst>
          </p:cNvPr>
          <p:cNvSpPr/>
          <p:nvPr/>
        </p:nvSpPr>
        <p:spPr>
          <a:xfrm>
            <a:off x="3087638" y="4245304"/>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Neural network</a:t>
            </a:r>
            <a:endParaRPr lang="zh-TW" altLang="en-US" sz="2400" kern="0" dirty="0">
              <a:solidFill>
                <a:prstClr val="white"/>
              </a:solidFill>
              <a:latin typeface="Calibri" panose="020F0502020204030204"/>
              <a:ea typeface="新細明體" panose="02020500000000000000" pitchFamily="18" charset="-120"/>
            </a:endParaRPr>
          </a:p>
        </p:txBody>
      </p:sp>
      <p:sp>
        <p:nvSpPr>
          <p:cNvPr id="15" name="矩形 14">
            <a:extLst>
              <a:ext uri="{FF2B5EF4-FFF2-40B4-BE49-F238E27FC236}">
                <a16:creationId xmlns:a16="http://schemas.microsoft.com/office/drawing/2014/main" id="{03789A07-0271-4202-BC48-99C2784EED7E}"/>
              </a:ext>
            </a:extLst>
          </p:cNvPr>
          <p:cNvSpPr/>
          <p:nvPr/>
        </p:nvSpPr>
        <p:spPr>
          <a:xfrm>
            <a:off x="5115078" y="4260719"/>
            <a:ext cx="1993127"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SVM, decision tree, K-NN</a:t>
            </a:r>
            <a:r>
              <a:rPr lang="zh-TW" altLang="en-US" sz="2400" kern="0" dirty="0">
                <a:solidFill>
                  <a:prstClr val="white"/>
                </a:solidFill>
                <a:latin typeface="Calibri" panose="020F0502020204030204"/>
                <a:ea typeface="新細明體" panose="02020500000000000000" pitchFamily="18" charset="-120"/>
              </a:rPr>
              <a:t> </a:t>
            </a:r>
            <a:r>
              <a:rPr lang="en-US" altLang="zh-TW" sz="2400" kern="0" dirty="0">
                <a:solidFill>
                  <a:prstClr val="white"/>
                </a:solidFill>
                <a:latin typeface="Calibri" panose="020F0502020204030204"/>
                <a:ea typeface="新細明體" panose="02020500000000000000" pitchFamily="18" charset="-120"/>
              </a:rPr>
              <a:t>…</a:t>
            </a:r>
            <a:endParaRPr lang="zh-TW" altLang="en-US" sz="2400" kern="0" dirty="0">
              <a:solidFill>
                <a:prstClr val="white"/>
              </a:solidFill>
              <a:latin typeface="Calibri" panose="020F0502020204030204"/>
              <a:ea typeface="新細明體" panose="02020500000000000000" pitchFamily="18" charset="-120"/>
            </a:endParaRPr>
          </a:p>
        </p:txBody>
      </p:sp>
      <p:sp>
        <p:nvSpPr>
          <p:cNvPr id="16" name="文字方塊 28">
            <a:extLst>
              <a:ext uri="{FF2B5EF4-FFF2-40B4-BE49-F238E27FC236}">
                <a16:creationId xmlns:a16="http://schemas.microsoft.com/office/drawing/2014/main" id="{A4DAEE6A-1213-4D07-A342-F47B92316906}"/>
              </a:ext>
            </a:extLst>
          </p:cNvPr>
          <p:cNvSpPr txBox="1"/>
          <p:nvPr/>
        </p:nvSpPr>
        <p:spPr>
          <a:xfrm>
            <a:off x="3857832" y="5040159"/>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Non-linear Model</a:t>
            </a:r>
            <a:endParaRPr lang="zh-TW" altLang="en-US" sz="2400" dirty="0">
              <a:solidFill>
                <a:prstClr val="black"/>
              </a:solidFill>
              <a:latin typeface="Calibri" panose="020F0502020204030204"/>
            </a:endParaRPr>
          </a:p>
        </p:txBody>
      </p:sp>
      <p:cxnSp>
        <p:nvCxnSpPr>
          <p:cNvPr id="17" name="直線單箭頭接點 31">
            <a:extLst>
              <a:ext uri="{FF2B5EF4-FFF2-40B4-BE49-F238E27FC236}">
                <a16:creationId xmlns:a16="http://schemas.microsoft.com/office/drawing/2014/main" id="{A8CFDE6F-1401-4BEE-8FF8-D6FE7D02C451}"/>
              </a:ext>
            </a:extLst>
          </p:cNvPr>
          <p:cNvCxnSpPr>
            <a:endCxn id="10" idx="0"/>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18" name="直線單箭頭接點 33">
            <a:extLst>
              <a:ext uri="{FF2B5EF4-FFF2-40B4-BE49-F238E27FC236}">
                <a16:creationId xmlns:a16="http://schemas.microsoft.com/office/drawing/2014/main" id="{B4011F3B-AE6F-4387-809E-30560121F9AE}"/>
              </a:ext>
            </a:extLst>
          </p:cNvPr>
          <p:cNvCxnSpPr/>
          <p:nvPr/>
        </p:nvCxnSpPr>
        <p:spPr>
          <a:xfrm>
            <a:off x="3942643" y="3583958"/>
            <a:ext cx="0" cy="632707"/>
          </a:xfrm>
          <a:prstGeom prst="straightConnector1">
            <a:avLst/>
          </a:prstGeom>
          <a:noFill/>
          <a:ln w="38100" cap="flat" cmpd="sng" algn="ctr">
            <a:solidFill>
              <a:sysClr val="windowText" lastClr="000000"/>
            </a:solidFill>
            <a:prstDash val="solid"/>
            <a:miter lim="800000"/>
            <a:tailEnd type="triangle"/>
          </a:ln>
          <a:effectLst/>
        </p:spPr>
      </p:cxnSp>
      <p:sp>
        <p:nvSpPr>
          <p:cNvPr id="19" name="文字方塊 2">
            <a:extLst>
              <a:ext uri="{FF2B5EF4-FFF2-40B4-BE49-F238E27FC236}">
                <a16:creationId xmlns:a16="http://schemas.microsoft.com/office/drawing/2014/main" id="{6B022321-9E25-4FCD-B98D-033B112A8903}"/>
              </a:ext>
            </a:extLst>
          </p:cNvPr>
          <p:cNvSpPr txBox="1"/>
          <p:nvPr/>
        </p:nvSpPr>
        <p:spPr>
          <a:xfrm>
            <a:off x="8148528" y="3979952"/>
            <a:ext cx="2251881" cy="523220"/>
          </a:xfrm>
          <a:prstGeom prst="rect">
            <a:avLst/>
          </a:prstGeom>
          <a:noFill/>
        </p:spPr>
        <p:txBody>
          <a:bodyPr wrap="square" rtlCol="0">
            <a:spAutoFit/>
          </a:bodyPr>
          <a:lstStyle/>
          <a:p>
            <a:r>
              <a:rPr lang="en-US" altLang="zh-TW" sz="2800" dirty="0">
                <a:solidFill>
                  <a:prstClr val="black"/>
                </a:solidFill>
                <a:latin typeface="Calibri" panose="020F0502020204030204"/>
              </a:rPr>
              <a:t>Training Data:</a:t>
            </a:r>
            <a:endParaRPr lang="zh-TW" altLang="en-US" sz="2800" dirty="0">
              <a:solidFill>
                <a:prstClr val="black"/>
              </a:solidFill>
              <a:latin typeface="Calibri" panose="020F0502020204030204"/>
            </a:endParaRPr>
          </a:p>
        </p:txBody>
      </p:sp>
      <p:sp>
        <p:nvSpPr>
          <p:cNvPr id="20" name="文字方塊 30">
            <a:extLst>
              <a:ext uri="{FF2B5EF4-FFF2-40B4-BE49-F238E27FC236}">
                <a16:creationId xmlns:a16="http://schemas.microsoft.com/office/drawing/2014/main" id="{59BD3246-24F4-4F45-87C4-CC1FD42E0F64}"/>
              </a:ext>
            </a:extLst>
          </p:cNvPr>
          <p:cNvSpPr txBox="1"/>
          <p:nvPr/>
        </p:nvSpPr>
        <p:spPr>
          <a:xfrm>
            <a:off x="8168936" y="4486957"/>
            <a:ext cx="3338885" cy="461665"/>
          </a:xfrm>
          <a:prstGeom prst="rect">
            <a:avLst/>
          </a:prstGeom>
          <a:noFill/>
        </p:spPr>
        <p:txBody>
          <a:bodyPr wrap="square" rtlCol="0">
            <a:spAutoFit/>
          </a:bodyPr>
          <a:lstStyle/>
          <a:p>
            <a:r>
              <a:rPr lang="zh-CN" altLang="en-US" sz="2400" b="1" dirty="0">
                <a:solidFill>
                  <a:srgbClr val="0000FF"/>
                </a:solidFill>
                <a:latin typeface="Calibri" panose="020F0502020204030204"/>
              </a:rPr>
              <a:t>包含（输入，输出）对</a:t>
            </a:r>
            <a:endParaRPr lang="zh-TW" altLang="en-US" sz="2400" b="1" dirty="0">
              <a:solidFill>
                <a:srgbClr val="0000FF"/>
              </a:solidFill>
              <a:latin typeface="Calibri" panose="020F0502020204030204"/>
            </a:endParaRPr>
          </a:p>
        </p:txBody>
      </p:sp>
      <p:sp>
        <p:nvSpPr>
          <p:cNvPr id="21" name="文字方塊 32">
            <a:extLst>
              <a:ext uri="{FF2B5EF4-FFF2-40B4-BE49-F238E27FC236}">
                <a16:creationId xmlns:a16="http://schemas.microsoft.com/office/drawing/2014/main" id="{BD13A4D3-7906-4821-B204-A5D77759A603}"/>
              </a:ext>
            </a:extLst>
          </p:cNvPr>
          <p:cNvSpPr txBox="1"/>
          <p:nvPr/>
        </p:nvSpPr>
        <p:spPr>
          <a:xfrm>
            <a:off x="8168935" y="5576588"/>
            <a:ext cx="2127886" cy="830997"/>
          </a:xfrm>
          <a:prstGeom prst="rect">
            <a:avLst/>
          </a:prstGeom>
          <a:noFill/>
        </p:spPr>
        <p:txBody>
          <a:bodyPr wrap="square" rtlCol="0">
            <a:spAutoFit/>
          </a:bodyPr>
          <a:lstStyle/>
          <a:p>
            <a:r>
              <a:rPr lang="en-US" altLang="zh-TW" sz="2400" dirty="0">
                <a:solidFill>
                  <a:srgbClr val="FF0000"/>
                </a:solidFill>
                <a:latin typeface="Calibri" panose="020F0502020204030204"/>
              </a:rPr>
              <a:t>Function output = label</a:t>
            </a:r>
            <a:endParaRPr lang="zh-TW" altLang="en-US" sz="2400" dirty="0">
              <a:solidFill>
                <a:srgbClr val="FF0000"/>
              </a:solidFill>
              <a:latin typeface="Calibri" panose="020F0502020204030204"/>
            </a:endParaRPr>
          </a:p>
        </p:txBody>
      </p:sp>
      <p:sp>
        <p:nvSpPr>
          <p:cNvPr id="22" name="文字方塊 3">
            <a:extLst>
              <a:ext uri="{FF2B5EF4-FFF2-40B4-BE49-F238E27FC236}">
                <a16:creationId xmlns:a16="http://schemas.microsoft.com/office/drawing/2014/main" id="{E764D0F8-BA7F-4234-875A-4CE884AB3226}"/>
              </a:ext>
            </a:extLst>
          </p:cNvPr>
          <p:cNvSpPr txBox="1"/>
          <p:nvPr/>
        </p:nvSpPr>
        <p:spPr>
          <a:xfrm>
            <a:off x="5634646" y="516731"/>
            <a:ext cx="5068578" cy="523220"/>
          </a:xfrm>
          <a:prstGeom prst="rect">
            <a:avLst/>
          </a:prstGeom>
          <a:noFill/>
        </p:spPr>
        <p:txBody>
          <a:bodyPr wrap="square" rtlCol="0">
            <a:spAutoFit/>
          </a:bodyPr>
          <a:lstStyle/>
          <a:p>
            <a:r>
              <a:rPr lang="zh-CN" altLang="en-US" sz="2800" b="1" dirty="0">
                <a:solidFill>
                  <a:srgbClr val="FF0000"/>
                </a:solidFill>
                <a:latin typeface="Calibri" panose="020F0502020204030204"/>
              </a:rPr>
              <a:t>获得大量的标注数据是很难的</a:t>
            </a:r>
            <a:endParaRPr lang="zh-TW" altLang="en-US" sz="2800" b="1" dirty="0">
              <a:solidFill>
                <a:srgbClr val="FF0000"/>
              </a:solidFill>
              <a:latin typeface="Calibri" panose="020F0502020204030204"/>
            </a:endParaRPr>
          </a:p>
        </p:txBody>
      </p:sp>
    </p:spTree>
    <p:extLst>
      <p:ext uri="{BB962C8B-B14F-4D97-AF65-F5344CB8AC3E}">
        <p14:creationId xmlns:p14="http://schemas.microsoft.com/office/powerpoint/2010/main" val="359923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11" grpId="0" animBg="1"/>
      <p:bldP spid="15" grpId="0" animBg="1"/>
      <p:bldP spid="19"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Semi-supervised Learning </a:t>
            </a:r>
            <a:r>
              <a:rPr lang="zh-CN" altLang="en-US" dirty="0"/>
              <a:t>半监督学习</a:t>
            </a:r>
          </a:p>
        </p:txBody>
      </p:sp>
      <p:sp>
        <p:nvSpPr>
          <p:cNvPr id="4" name="矩形 3">
            <a:extLst>
              <a:ext uri="{FF2B5EF4-FFF2-40B4-BE49-F238E27FC236}">
                <a16:creationId xmlns:a16="http://schemas.microsoft.com/office/drawing/2014/main" id="{68F9A2BB-15E9-4C50-8D10-C80E8D8B8465}"/>
              </a:ext>
            </a:extLst>
          </p:cNvPr>
          <p:cNvSpPr/>
          <p:nvPr/>
        </p:nvSpPr>
        <p:spPr>
          <a:xfrm>
            <a:off x="3757125" y="4542337"/>
            <a:ext cx="6018948" cy="1304631"/>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A6B6E936-B3D0-47AA-85BE-BC66C3289DA4}"/>
              </a:ext>
            </a:extLst>
          </p:cNvPr>
          <p:cNvSpPr/>
          <p:nvPr/>
        </p:nvSpPr>
        <p:spPr>
          <a:xfrm>
            <a:off x="6766600" y="2475463"/>
            <a:ext cx="2051889" cy="1690039"/>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6" name="矩形 5">
            <a:extLst>
              <a:ext uri="{FF2B5EF4-FFF2-40B4-BE49-F238E27FC236}">
                <a16:creationId xmlns:a16="http://schemas.microsoft.com/office/drawing/2014/main" id="{5297AE72-289D-479D-8044-0EAFA22A793C}"/>
              </a:ext>
            </a:extLst>
          </p:cNvPr>
          <p:cNvSpPr/>
          <p:nvPr/>
        </p:nvSpPr>
        <p:spPr>
          <a:xfrm>
            <a:off x="4636654" y="2475463"/>
            <a:ext cx="1379913" cy="169003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pic>
        <p:nvPicPr>
          <p:cNvPr id="7" name="圖片 13">
            <a:extLst>
              <a:ext uri="{FF2B5EF4-FFF2-40B4-BE49-F238E27FC236}">
                <a16:creationId xmlns:a16="http://schemas.microsoft.com/office/drawing/2014/main" id="{237F00EB-FB6E-47B9-BD0C-49FA369E235E}"/>
              </a:ext>
            </a:extLst>
          </p:cNvPr>
          <p:cNvPicPr>
            <a:picLocks noChangeAspect="1"/>
          </p:cNvPicPr>
          <p:nvPr/>
        </p:nvPicPr>
        <p:blipFill>
          <a:blip r:embed="rId2"/>
          <a:stretch>
            <a:fillRect/>
          </a:stretch>
        </p:blipFill>
        <p:spPr>
          <a:xfrm>
            <a:off x="4867949" y="2601152"/>
            <a:ext cx="884072" cy="1150918"/>
          </a:xfrm>
          <a:prstGeom prst="rect">
            <a:avLst/>
          </a:prstGeom>
        </p:spPr>
      </p:pic>
      <p:pic>
        <p:nvPicPr>
          <p:cNvPr id="8" name="Picture 2" descr="https://s-media-cache-ak0.pinimg.com/originals/0d/1e/96/0d1e961819031a6c8a05a62b7e8b331c.jpg">
            <a:extLst>
              <a:ext uri="{FF2B5EF4-FFF2-40B4-BE49-F238E27FC236}">
                <a16:creationId xmlns:a16="http://schemas.microsoft.com/office/drawing/2014/main" id="{0F365192-9A92-4EA2-81C5-BDEE5C8D0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0245" y="4819530"/>
            <a:ext cx="1377289" cy="7743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thenypost.files.wordpress.com/2014/01/dogs1.jpg">
            <a:extLst>
              <a:ext uri="{FF2B5EF4-FFF2-40B4-BE49-F238E27FC236}">
                <a16:creationId xmlns:a16="http://schemas.microsoft.com/office/drawing/2014/main" id="{8E4DF315-290F-4792-A895-7EB5541E0D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4173" y="2640735"/>
            <a:ext cx="1608031" cy="10717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picturesnew.com/media/images/b1bb6faa9d.jpg">
            <a:extLst>
              <a:ext uri="{FF2B5EF4-FFF2-40B4-BE49-F238E27FC236}">
                <a16:creationId xmlns:a16="http://schemas.microsoft.com/office/drawing/2014/main" id="{A5A84614-CA81-488E-B2FF-96719213E4F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197" y="4819530"/>
            <a:ext cx="1321914" cy="88027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4">
            <a:extLst>
              <a:ext uri="{FF2B5EF4-FFF2-40B4-BE49-F238E27FC236}">
                <a16:creationId xmlns:a16="http://schemas.microsoft.com/office/drawing/2014/main" id="{B91088B8-6C26-4DEE-BF4B-57AD6A7A6B5D}"/>
              </a:ext>
            </a:extLst>
          </p:cNvPr>
          <p:cNvSpPr txBox="1"/>
          <p:nvPr/>
        </p:nvSpPr>
        <p:spPr>
          <a:xfrm>
            <a:off x="2676205" y="2925909"/>
            <a:ext cx="1396538" cy="830997"/>
          </a:xfrm>
          <a:prstGeom prst="rect">
            <a:avLst/>
          </a:prstGeom>
          <a:noFill/>
        </p:spPr>
        <p:txBody>
          <a:bodyPr wrap="square" rtlCol="0">
            <a:spAutoFit/>
          </a:bodyPr>
          <a:lstStyle/>
          <a:p>
            <a:pPr algn="ctr"/>
            <a:r>
              <a:rPr lang="en-US" altLang="zh-TW" sz="2400" dirty="0">
                <a:solidFill>
                  <a:prstClr val="black"/>
                </a:solidFill>
                <a:latin typeface="Calibri" panose="020F0502020204030204"/>
              </a:rPr>
              <a:t>Labelled data</a:t>
            </a:r>
            <a:endParaRPr lang="zh-TW" altLang="en-US" sz="2400" dirty="0">
              <a:solidFill>
                <a:prstClr val="black"/>
              </a:solidFill>
              <a:latin typeface="Calibri" panose="020F0502020204030204"/>
            </a:endParaRPr>
          </a:p>
        </p:txBody>
      </p:sp>
      <p:sp>
        <p:nvSpPr>
          <p:cNvPr id="12" name="文字方塊 19">
            <a:extLst>
              <a:ext uri="{FF2B5EF4-FFF2-40B4-BE49-F238E27FC236}">
                <a16:creationId xmlns:a16="http://schemas.microsoft.com/office/drawing/2014/main" id="{18C90ED6-9C6C-4D49-9B5E-311250C7B65D}"/>
              </a:ext>
            </a:extLst>
          </p:cNvPr>
          <p:cNvSpPr txBox="1"/>
          <p:nvPr/>
        </p:nvSpPr>
        <p:spPr>
          <a:xfrm>
            <a:off x="2049787" y="4779153"/>
            <a:ext cx="1701481" cy="830997"/>
          </a:xfrm>
          <a:prstGeom prst="rect">
            <a:avLst/>
          </a:prstGeom>
          <a:noFill/>
        </p:spPr>
        <p:txBody>
          <a:bodyPr wrap="square" rtlCol="0">
            <a:spAutoFit/>
          </a:bodyPr>
          <a:lstStyle/>
          <a:p>
            <a:pPr algn="ctr"/>
            <a:r>
              <a:rPr lang="en-US" altLang="zh-TW" sz="2400" dirty="0">
                <a:solidFill>
                  <a:prstClr val="black"/>
                </a:solidFill>
                <a:latin typeface="Calibri" panose="020F0502020204030204"/>
              </a:rPr>
              <a:t>Unlabeled data</a:t>
            </a:r>
            <a:endParaRPr lang="zh-TW" altLang="en-US" sz="2400" dirty="0">
              <a:solidFill>
                <a:prstClr val="black"/>
              </a:solidFill>
              <a:latin typeface="Calibri" panose="020F0502020204030204"/>
            </a:endParaRPr>
          </a:p>
        </p:txBody>
      </p:sp>
      <p:pic>
        <p:nvPicPr>
          <p:cNvPr id="13" name="Picture 10" descr="http://d21vu35cjx7sd4.cloudfront.net/dims3/MMAH/crop/0x0%2B0%2B0/resize/645x380/quality/90/?url=http%3A%2F%2Fs3.amazonaws.com%2Fassets.prod.vetstreet.com%2Fc2%2F2a9f709eb411e0a2380050568d634f%2Ffile%2FHarrier-5-645mk062411.jpg">
            <a:extLst>
              <a:ext uri="{FF2B5EF4-FFF2-40B4-BE49-F238E27FC236}">
                <a16:creationId xmlns:a16="http://schemas.microsoft.com/office/drawing/2014/main" id="{6B657F7E-9299-42E6-985C-3E294220B66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9914" y="4739239"/>
            <a:ext cx="879247" cy="10408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https://encrypted-tbn1.gstatic.com/images?q=tbn:ANd9GcRcwlRKAlSIaCI4W5PRYVbuBQQXifF-56bFqAjh9DMe-_3Lh8_YKw">
            <a:extLst>
              <a:ext uri="{FF2B5EF4-FFF2-40B4-BE49-F238E27FC236}">
                <a16:creationId xmlns:a16="http://schemas.microsoft.com/office/drawing/2014/main" id="{91883C61-C80A-465C-B325-FB33B252F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5518" y="4739238"/>
            <a:ext cx="1336515" cy="897514"/>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5">
            <a:extLst>
              <a:ext uri="{FF2B5EF4-FFF2-40B4-BE49-F238E27FC236}">
                <a16:creationId xmlns:a16="http://schemas.microsoft.com/office/drawing/2014/main" id="{1D9F881F-3EA4-48E6-8A9B-39646A5E2AFE}"/>
              </a:ext>
            </a:extLst>
          </p:cNvPr>
          <p:cNvSpPr txBox="1"/>
          <p:nvPr/>
        </p:nvSpPr>
        <p:spPr>
          <a:xfrm>
            <a:off x="4927599" y="3672799"/>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cat</a:t>
            </a:r>
            <a:endParaRPr lang="zh-TW" altLang="en-US" sz="2400" dirty="0">
              <a:solidFill>
                <a:prstClr val="black"/>
              </a:solidFill>
              <a:latin typeface="Calibri" panose="020F0502020204030204"/>
            </a:endParaRPr>
          </a:p>
        </p:txBody>
      </p:sp>
      <p:sp>
        <p:nvSpPr>
          <p:cNvPr id="16" name="文字方塊 23">
            <a:extLst>
              <a:ext uri="{FF2B5EF4-FFF2-40B4-BE49-F238E27FC236}">
                <a16:creationId xmlns:a16="http://schemas.microsoft.com/office/drawing/2014/main" id="{B6CE0337-8E5D-47AC-B094-E4F008A5A6DA}"/>
              </a:ext>
            </a:extLst>
          </p:cNvPr>
          <p:cNvSpPr txBox="1"/>
          <p:nvPr/>
        </p:nvSpPr>
        <p:spPr>
          <a:xfrm>
            <a:off x="7456556" y="3672495"/>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dog</a:t>
            </a:r>
            <a:endParaRPr lang="zh-TW" altLang="en-US" sz="2400" dirty="0">
              <a:solidFill>
                <a:prstClr val="black"/>
              </a:solidFill>
              <a:latin typeface="Calibri" panose="020F0502020204030204"/>
            </a:endParaRPr>
          </a:p>
        </p:txBody>
      </p:sp>
      <p:sp>
        <p:nvSpPr>
          <p:cNvPr id="17" name="文字方塊 17">
            <a:extLst>
              <a:ext uri="{FF2B5EF4-FFF2-40B4-BE49-F238E27FC236}">
                <a16:creationId xmlns:a16="http://schemas.microsoft.com/office/drawing/2014/main" id="{8CE2947E-C89A-4D9C-95DA-6F8BFF3D8AB5}"/>
              </a:ext>
            </a:extLst>
          </p:cNvPr>
          <p:cNvSpPr txBox="1"/>
          <p:nvPr/>
        </p:nvSpPr>
        <p:spPr>
          <a:xfrm>
            <a:off x="4091788" y="5846968"/>
            <a:ext cx="5386647"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(Images of cats and dogs)</a:t>
            </a:r>
            <a:endParaRPr lang="zh-TW" altLang="en-US" sz="2400" dirty="0">
              <a:solidFill>
                <a:prstClr val="black"/>
              </a:solidFill>
              <a:latin typeface="Calibri" panose="020F0502020204030204"/>
            </a:endParaRPr>
          </a:p>
        </p:txBody>
      </p:sp>
      <p:sp>
        <p:nvSpPr>
          <p:cNvPr id="18" name="文字方塊 2">
            <a:extLst>
              <a:ext uri="{FF2B5EF4-FFF2-40B4-BE49-F238E27FC236}">
                <a16:creationId xmlns:a16="http://schemas.microsoft.com/office/drawing/2014/main" id="{4FCD915C-49C8-48F1-A9DD-BC61C2589277}"/>
              </a:ext>
            </a:extLst>
          </p:cNvPr>
          <p:cNvSpPr txBox="1"/>
          <p:nvPr/>
        </p:nvSpPr>
        <p:spPr>
          <a:xfrm>
            <a:off x="606233" y="1491772"/>
            <a:ext cx="6850323"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b="1" dirty="0">
                <a:solidFill>
                  <a:srgbClr val="C00000"/>
                </a:solidFill>
                <a:latin typeface="Calibri" panose="020F0502020204030204"/>
              </a:rPr>
              <a:t>For example, </a:t>
            </a:r>
            <a:r>
              <a:rPr lang="zh-CN" altLang="en-US" sz="2800" b="1" dirty="0">
                <a:solidFill>
                  <a:srgbClr val="C00000"/>
                </a:solidFill>
                <a:latin typeface="楷体" panose="02010609060101010101" pitchFamily="49" charset="-122"/>
                <a:ea typeface="楷体" panose="02010609060101010101" pitchFamily="49" charset="-122"/>
              </a:rPr>
              <a:t>识别猫和狗的类别</a:t>
            </a:r>
            <a:endParaRPr lang="zh-TW" altLang="en-US" sz="28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948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p:bldP spid="12"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Machine learning</a:t>
            </a:r>
            <a:endParaRPr lang="zh-CN" altLang="en-US" dirty="0"/>
          </a:p>
        </p:txBody>
      </p:sp>
      <p:sp>
        <p:nvSpPr>
          <p:cNvPr id="3" name="内容占位符 2">
            <a:extLst>
              <a:ext uri="{FF2B5EF4-FFF2-40B4-BE49-F238E27FC236}">
                <a16:creationId xmlns:a16="http://schemas.microsoft.com/office/drawing/2014/main" id="{1571B0A7-6BB1-4C63-8BB9-213293C503B7}"/>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C01BDC75-B684-4503-80F9-109617C00462}"/>
              </a:ext>
            </a:extLst>
          </p:cNvPr>
          <p:cNvSpPr/>
          <p:nvPr/>
        </p:nvSpPr>
        <p:spPr>
          <a:xfrm>
            <a:off x="2320414" y="1445030"/>
            <a:ext cx="3232520" cy="498186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2A697E18-1F6B-4072-9AC9-1DEC58BBBF1B}"/>
              </a:ext>
            </a:extLst>
          </p:cNvPr>
          <p:cNvSpPr/>
          <p:nvPr/>
        </p:nvSpPr>
        <p:spPr>
          <a:xfrm>
            <a:off x="2320414" y="3681194"/>
            <a:ext cx="7881625" cy="29311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6" name="矩形 5">
            <a:extLst>
              <a:ext uri="{FF2B5EF4-FFF2-40B4-BE49-F238E27FC236}">
                <a16:creationId xmlns:a16="http://schemas.microsoft.com/office/drawing/2014/main" id="{C091FD17-8DA8-4F7C-A88B-213FF2EF4809}"/>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7" name="文字方塊 5">
            <a:extLst>
              <a:ext uri="{FF2B5EF4-FFF2-40B4-BE49-F238E27FC236}">
                <a16:creationId xmlns:a16="http://schemas.microsoft.com/office/drawing/2014/main" id="{E286EBDF-BEE0-4060-BB77-FC36FAFC8B11}"/>
              </a:ext>
            </a:extLst>
          </p:cNvPr>
          <p:cNvSpPr txBox="1"/>
          <p:nvPr/>
        </p:nvSpPr>
        <p:spPr>
          <a:xfrm>
            <a:off x="4633143" y="6059218"/>
            <a:ext cx="339829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Supervised Learning</a:t>
            </a:r>
            <a:endParaRPr lang="zh-TW" altLang="en-US" sz="2400" dirty="0">
              <a:solidFill>
                <a:prstClr val="black"/>
              </a:solidFill>
              <a:latin typeface="Calibri" panose="020F0502020204030204"/>
            </a:endParaRPr>
          </a:p>
        </p:txBody>
      </p:sp>
      <p:sp>
        <p:nvSpPr>
          <p:cNvPr id="8" name="文字方塊 6">
            <a:extLst>
              <a:ext uri="{FF2B5EF4-FFF2-40B4-BE49-F238E27FC236}">
                <a16:creationId xmlns:a16="http://schemas.microsoft.com/office/drawing/2014/main" id="{F1241CC4-B9F8-41F6-BF30-8BBB5FF70A4E}"/>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ea typeface="新細明體" panose="02020500000000000000" pitchFamily="18" charset="-120"/>
              </a:rPr>
              <a:t>Regression</a:t>
            </a:r>
            <a:endParaRPr lang="zh-TW" altLang="en-US" sz="2400" kern="0" dirty="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069D5A7D-0320-4DE2-8F58-06C9C1B9A118}"/>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AEC92FDD-37E4-4B29-A41F-EF22884B1303}"/>
              </a:ext>
            </a:extLst>
          </p:cNvPr>
          <p:cNvSpPr/>
          <p:nvPr/>
        </p:nvSpPr>
        <p:spPr>
          <a:xfrm>
            <a:off x="3046502" y="2886573"/>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Linear Model</a:t>
            </a:r>
            <a:endParaRPr lang="zh-TW" altLang="en-US" sz="2400" kern="0" dirty="0">
              <a:solidFill>
                <a:prstClr val="white"/>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110D6BB8-80D9-4BB5-A0EF-E26E4206BB99}"/>
              </a:ext>
            </a:extLst>
          </p:cNvPr>
          <p:cNvSpPr/>
          <p:nvPr/>
        </p:nvSpPr>
        <p:spPr>
          <a:xfrm>
            <a:off x="7992331" y="4456522"/>
            <a:ext cx="1830431" cy="106112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Structured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6A6F6D5C-7849-4346-8F1A-137081A40661}"/>
              </a:ext>
            </a:extLst>
          </p:cNvPr>
          <p:cNvSpPr/>
          <p:nvPr/>
        </p:nvSpPr>
        <p:spPr>
          <a:xfrm>
            <a:off x="5758508" y="1261337"/>
            <a:ext cx="2309737"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Semi-supervised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3" name="矩形 12">
            <a:extLst>
              <a:ext uri="{FF2B5EF4-FFF2-40B4-BE49-F238E27FC236}">
                <a16:creationId xmlns:a16="http://schemas.microsoft.com/office/drawing/2014/main" id="{D5B5CE94-BFF2-4525-B0B4-91B1000AB8C4}"/>
              </a:ext>
            </a:extLst>
          </p:cNvPr>
          <p:cNvSpPr/>
          <p:nvPr/>
        </p:nvSpPr>
        <p:spPr>
          <a:xfrm>
            <a:off x="8238962" y="1261586"/>
            <a:ext cx="1963076"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Transfer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4" name="文字方塊 26">
            <a:extLst>
              <a:ext uri="{FF2B5EF4-FFF2-40B4-BE49-F238E27FC236}">
                <a16:creationId xmlns:a16="http://schemas.microsoft.com/office/drawing/2014/main" id="{36DD5575-206D-449D-A395-6AA77C2D163C}"/>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Classification</a:t>
            </a:r>
            <a:endParaRPr lang="zh-TW" altLang="en-US" sz="2400" dirty="0">
              <a:solidFill>
                <a:prstClr val="black"/>
              </a:solidFill>
              <a:latin typeface="Calibri" panose="020F0502020204030204"/>
            </a:endParaRPr>
          </a:p>
        </p:txBody>
      </p:sp>
      <p:sp>
        <p:nvSpPr>
          <p:cNvPr id="15" name="矩形 14">
            <a:extLst>
              <a:ext uri="{FF2B5EF4-FFF2-40B4-BE49-F238E27FC236}">
                <a16:creationId xmlns:a16="http://schemas.microsoft.com/office/drawing/2014/main" id="{C5A18642-9DA8-4682-BDB7-D427B461C425}"/>
              </a:ext>
            </a:extLst>
          </p:cNvPr>
          <p:cNvSpPr/>
          <p:nvPr/>
        </p:nvSpPr>
        <p:spPr>
          <a:xfrm>
            <a:off x="2877335" y="4074166"/>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a typeface="新細明體" panose="02020500000000000000" pitchFamily="18" charset="-120"/>
            </a:endParaRPr>
          </a:p>
        </p:txBody>
      </p:sp>
      <p:sp>
        <p:nvSpPr>
          <p:cNvPr id="16" name="矩形 15">
            <a:extLst>
              <a:ext uri="{FF2B5EF4-FFF2-40B4-BE49-F238E27FC236}">
                <a16:creationId xmlns:a16="http://schemas.microsoft.com/office/drawing/2014/main" id="{59EE63AB-7626-4133-A3FE-F5B774D28E51}"/>
              </a:ext>
            </a:extLst>
          </p:cNvPr>
          <p:cNvSpPr/>
          <p:nvPr/>
        </p:nvSpPr>
        <p:spPr>
          <a:xfrm>
            <a:off x="3087638" y="4245304"/>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Deep Learning</a:t>
            </a:r>
            <a:endParaRPr lang="zh-TW" altLang="en-US" sz="2400" kern="0" dirty="0">
              <a:solidFill>
                <a:prstClr val="white"/>
              </a:solidFill>
              <a:latin typeface="Calibri" panose="020F0502020204030204"/>
              <a:ea typeface="新細明體" panose="02020500000000000000" pitchFamily="18" charset="-120"/>
            </a:endParaRPr>
          </a:p>
        </p:txBody>
      </p:sp>
      <p:sp>
        <p:nvSpPr>
          <p:cNvPr id="17" name="矩形 16">
            <a:extLst>
              <a:ext uri="{FF2B5EF4-FFF2-40B4-BE49-F238E27FC236}">
                <a16:creationId xmlns:a16="http://schemas.microsoft.com/office/drawing/2014/main" id="{41819874-50C0-4AB6-97BD-DA1D3E9F3017}"/>
              </a:ext>
            </a:extLst>
          </p:cNvPr>
          <p:cNvSpPr/>
          <p:nvPr/>
        </p:nvSpPr>
        <p:spPr>
          <a:xfrm>
            <a:off x="5115078" y="4260719"/>
            <a:ext cx="1993127"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SVM, decision tree, K-NN</a:t>
            </a:r>
            <a:r>
              <a:rPr lang="zh-TW" altLang="en-US" sz="2400" kern="0" dirty="0">
                <a:solidFill>
                  <a:prstClr val="white"/>
                </a:solidFill>
                <a:latin typeface="Calibri" panose="020F0502020204030204"/>
                <a:ea typeface="新細明體" panose="02020500000000000000" pitchFamily="18" charset="-120"/>
              </a:rPr>
              <a:t> </a:t>
            </a:r>
            <a:r>
              <a:rPr lang="en-US" altLang="zh-TW" sz="2400" kern="0" dirty="0">
                <a:solidFill>
                  <a:prstClr val="white"/>
                </a:solidFill>
                <a:latin typeface="Calibri" panose="020F0502020204030204"/>
                <a:ea typeface="新細明體" panose="02020500000000000000" pitchFamily="18" charset="-120"/>
              </a:rPr>
              <a:t>…</a:t>
            </a:r>
            <a:endParaRPr lang="zh-TW" altLang="en-US" sz="2400" kern="0" dirty="0">
              <a:solidFill>
                <a:prstClr val="white"/>
              </a:solidFill>
              <a:latin typeface="Calibri" panose="020F0502020204030204"/>
              <a:ea typeface="新細明體" panose="02020500000000000000" pitchFamily="18" charset="-120"/>
            </a:endParaRPr>
          </a:p>
        </p:txBody>
      </p:sp>
      <p:sp>
        <p:nvSpPr>
          <p:cNvPr id="18" name="文字方塊 28">
            <a:extLst>
              <a:ext uri="{FF2B5EF4-FFF2-40B4-BE49-F238E27FC236}">
                <a16:creationId xmlns:a16="http://schemas.microsoft.com/office/drawing/2014/main" id="{3237EB2D-A8EC-4232-8A60-098C34170916}"/>
              </a:ext>
            </a:extLst>
          </p:cNvPr>
          <p:cNvSpPr txBox="1"/>
          <p:nvPr/>
        </p:nvSpPr>
        <p:spPr>
          <a:xfrm>
            <a:off x="3857832" y="5040159"/>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Non-linear Model</a:t>
            </a:r>
            <a:endParaRPr lang="zh-TW" altLang="en-US" sz="2400" dirty="0">
              <a:solidFill>
                <a:prstClr val="black"/>
              </a:solidFill>
              <a:latin typeface="Calibri" panose="020F0502020204030204"/>
            </a:endParaRPr>
          </a:p>
        </p:txBody>
      </p:sp>
      <p:cxnSp>
        <p:nvCxnSpPr>
          <p:cNvPr id="19" name="直線單箭頭接點 31">
            <a:extLst>
              <a:ext uri="{FF2B5EF4-FFF2-40B4-BE49-F238E27FC236}">
                <a16:creationId xmlns:a16="http://schemas.microsoft.com/office/drawing/2014/main" id="{D29438D3-5B9A-4D9A-A022-BD2DDA5B0386}"/>
              </a:ext>
            </a:extLst>
          </p:cNvPr>
          <p:cNvCxnSpPr>
            <a:endCxn id="10" idx="0"/>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20" name="直線單箭頭接點 33">
            <a:extLst>
              <a:ext uri="{FF2B5EF4-FFF2-40B4-BE49-F238E27FC236}">
                <a16:creationId xmlns:a16="http://schemas.microsoft.com/office/drawing/2014/main" id="{27906E0B-F653-49C8-9DDF-A535B6D24E0C}"/>
              </a:ext>
            </a:extLst>
          </p:cNvPr>
          <p:cNvCxnSpPr/>
          <p:nvPr/>
        </p:nvCxnSpPr>
        <p:spPr>
          <a:xfrm>
            <a:off x="3942643" y="3583958"/>
            <a:ext cx="0" cy="632707"/>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35">
            <a:extLst>
              <a:ext uri="{FF2B5EF4-FFF2-40B4-BE49-F238E27FC236}">
                <a16:creationId xmlns:a16="http://schemas.microsoft.com/office/drawing/2014/main" id="{457597BB-AA6E-44C2-8EA0-05B113E13D40}"/>
              </a:ext>
            </a:extLst>
          </p:cNvPr>
          <p:cNvCxnSpPr/>
          <p:nvPr/>
        </p:nvCxnSpPr>
        <p:spPr>
          <a:xfrm rot="16200000" flipH="1">
            <a:off x="7687847" y="4611563"/>
            <a:ext cx="0" cy="608966"/>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3207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Transfer Learning </a:t>
            </a:r>
            <a:r>
              <a:rPr lang="zh-CN" altLang="en-US" dirty="0"/>
              <a:t>迁移学习</a:t>
            </a:r>
          </a:p>
        </p:txBody>
      </p:sp>
      <p:sp>
        <p:nvSpPr>
          <p:cNvPr id="3" name="矩形 2">
            <a:extLst>
              <a:ext uri="{FF2B5EF4-FFF2-40B4-BE49-F238E27FC236}">
                <a16:creationId xmlns:a16="http://schemas.microsoft.com/office/drawing/2014/main" id="{734F4A32-4308-4C2C-9C2F-FBC54F833ACD}"/>
              </a:ext>
            </a:extLst>
          </p:cNvPr>
          <p:cNvSpPr/>
          <p:nvPr/>
        </p:nvSpPr>
        <p:spPr>
          <a:xfrm>
            <a:off x="2262006" y="4019660"/>
            <a:ext cx="7777345" cy="161836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4" name="矩形 3">
            <a:extLst>
              <a:ext uri="{FF2B5EF4-FFF2-40B4-BE49-F238E27FC236}">
                <a16:creationId xmlns:a16="http://schemas.microsoft.com/office/drawing/2014/main" id="{EAEA6F50-8003-4B4D-90B0-416F9E9478D6}"/>
              </a:ext>
            </a:extLst>
          </p:cNvPr>
          <p:cNvSpPr/>
          <p:nvPr/>
        </p:nvSpPr>
        <p:spPr>
          <a:xfrm>
            <a:off x="6527800" y="2120524"/>
            <a:ext cx="2051889" cy="1690039"/>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E2375E07-114A-40AE-9214-767548679FD7}"/>
              </a:ext>
            </a:extLst>
          </p:cNvPr>
          <p:cNvSpPr/>
          <p:nvPr/>
        </p:nvSpPr>
        <p:spPr>
          <a:xfrm>
            <a:off x="4397854" y="2120524"/>
            <a:ext cx="1379913" cy="169003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pic>
        <p:nvPicPr>
          <p:cNvPr id="6" name="圖片 6">
            <a:extLst>
              <a:ext uri="{FF2B5EF4-FFF2-40B4-BE49-F238E27FC236}">
                <a16:creationId xmlns:a16="http://schemas.microsoft.com/office/drawing/2014/main" id="{E507A772-D157-437E-893A-3DD035FAE929}"/>
              </a:ext>
            </a:extLst>
          </p:cNvPr>
          <p:cNvPicPr>
            <a:picLocks noChangeAspect="1"/>
          </p:cNvPicPr>
          <p:nvPr/>
        </p:nvPicPr>
        <p:blipFill>
          <a:blip r:embed="rId2"/>
          <a:stretch>
            <a:fillRect/>
          </a:stretch>
        </p:blipFill>
        <p:spPr>
          <a:xfrm>
            <a:off x="4629149" y="2246213"/>
            <a:ext cx="884072" cy="1150918"/>
          </a:xfrm>
          <a:prstGeom prst="rect">
            <a:avLst/>
          </a:prstGeom>
        </p:spPr>
      </p:pic>
      <p:pic>
        <p:nvPicPr>
          <p:cNvPr id="7" name="Picture 6" descr="http://thenypost.files.wordpress.com/2014/01/dogs1.jpg">
            <a:extLst>
              <a:ext uri="{FF2B5EF4-FFF2-40B4-BE49-F238E27FC236}">
                <a16:creationId xmlns:a16="http://schemas.microsoft.com/office/drawing/2014/main" id="{C1451708-577D-44AF-80BA-7AC88EC7C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5373" y="2285796"/>
            <a:ext cx="1608031" cy="107175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10">
            <a:extLst>
              <a:ext uri="{FF2B5EF4-FFF2-40B4-BE49-F238E27FC236}">
                <a16:creationId xmlns:a16="http://schemas.microsoft.com/office/drawing/2014/main" id="{C60DA9CC-018E-4B8E-B056-E5B04B3E7468}"/>
              </a:ext>
            </a:extLst>
          </p:cNvPr>
          <p:cNvSpPr txBox="1"/>
          <p:nvPr/>
        </p:nvSpPr>
        <p:spPr>
          <a:xfrm>
            <a:off x="2626299" y="2568786"/>
            <a:ext cx="1396538" cy="830997"/>
          </a:xfrm>
          <a:prstGeom prst="rect">
            <a:avLst/>
          </a:prstGeom>
          <a:noFill/>
        </p:spPr>
        <p:txBody>
          <a:bodyPr wrap="square" rtlCol="0">
            <a:spAutoFit/>
          </a:bodyPr>
          <a:lstStyle/>
          <a:p>
            <a:pPr algn="ctr"/>
            <a:r>
              <a:rPr lang="en-US" altLang="zh-TW" sz="2400" dirty="0">
                <a:solidFill>
                  <a:prstClr val="black"/>
                </a:solidFill>
                <a:latin typeface="Calibri" panose="020F0502020204030204"/>
              </a:rPr>
              <a:t>Labelled data</a:t>
            </a:r>
            <a:endParaRPr lang="zh-TW" altLang="en-US" sz="2400" dirty="0">
              <a:solidFill>
                <a:prstClr val="black"/>
              </a:solidFill>
              <a:latin typeface="Calibri" panose="020F0502020204030204"/>
            </a:endParaRPr>
          </a:p>
        </p:txBody>
      </p:sp>
      <p:sp>
        <p:nvSpPr>
          <p:cNvPr id="9" name="文字方塊 14">
            <a:extLst>
              <a:ext uri="{FF2B5EF4-FFF2-40B4-BE49-F238E27FC236}">
                <a16:creationId xmlns:a16="http://schemas.microsoft.com/office/drawing/2014/main" id="{7AA856A7-3DD0-4C0D-BE55-8863CE9B64E9}"/>
              </a:ext>
            </a:extLst>
          </p:cNvPr>
          <p:cNvSpPr txBox="1"/>
          <p:nvPr/>
        </p:nvSpPr>
        <p:spPr>
          <a:xfrm>
            <a:off x="4688799" y="3317860"/>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cat</a:t>
            </a:r>
            <a:endParaRPr lang="zh-TW" altLang="en-US" sz="2400" dirty="0">
              <a:solidFill>
                <a:prstClr val="black"/>
              </a:solidFill>
              <a:latin typeface="Calibri" panose="020F0502020204030204"/>
            </a:endParaRPr>
          </a:p>
        </p:txBody>
      </p:sp>
      <p:sp>
        <p:nvSpPr>
          <p:cNvPr id="10" name="文字方塊 15">
            <a:extLst>
              <a:ext uri="{FF2B5EF4-FFF2-40B4-BE49-F238E27FC236}">
                <a16:creationId xmlns:a16="http://schemas.microsoft.com/office/drawing/2014/main" id="{809282B9-48A2-4A11-831F-A85A7B7117A9}"/>
              </a:ext>
            </a:extLst>
          </p:cNvPr>
          <p:cNvSpPr txBox="1"/>
          <p:nvPr/>
        </p:nvSpPr>
        <p:spPr>
          <a:xfrm>
            <a:off x="7217756" y="3317556"/>
            <a:ext cx="79802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dog</a:t>
            </a:r>
            <a:endParaRPr lang="zh-TW" altLang="en-US" sz="2400" dirty="0">
              <a:solidFill>
                <a:prstClr val="black"/>
              </a:solidFill>
              <a:latin typeface="Calibri" panose="020F0502020204030204"/>
            </a:endParaRPr>
          </a:p>
        </p:txBody>
      </p:sp>
      <p:sp>
        <p:nvSpPr>
          <p:cNvPr id="11" name="文字方塊 16">
            <a:extLst>
              <a:ext uri="{FF2B5EF4-FFF2-40B4-BE49-F238E27FC236}">
                <a16:creationId xmlns:a16="http://schemas.microsoft.com/office/drawing/2014/main" id="{64DC94F8-21E0-4901-96CF-13AB1DB18D81}"/>
              </a:ext>
            </a:extLst>
          </p:cNvPr>
          <p:cNvSpPr txBox="1"/>
          <p:nvPr/>
        </p:nvSpPr>
        <p:spPr>
          <a:xfrm>
            <a:off x="3451936" y="5611306"/>
            <a:ext cx="5386647" cy="830997"/>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zh-CN" altLang="en-US" sz="2400" b="1" kern="0" dirty="0">
                <a:solidFill>
                  <a:prstClr val="white"/>
                </a:solidFill>
                <a:latin typeface="+mn-ea"/>
              </a:rPr>
              <a:t>和原任务不相同的数据</a:t>
            </a:r>
            <a:endParaRPr lang="en-US" altLang="zh-CN" sz="2400" b="1" kern="0" dirty="0">
              <a:solidFill>
                <a:prstClr val="white"/>
              </a:solidFill>
              <a:latin typeface="+mn-ea"/>
            </a:endParaRPr>
          </a:p>
          <a:p>
            <a:pPr algn="ctr">
              <a:defRPr/>
            </a:pPr>
            <a:r>
              <a:rPr lang="zh-CN" altLang="en-US" sz="2400" b="1" kern="0" dirty="0">
                <a:solidFill>
                  <a:prstClr val="white"/>
                </a:solidFill>
                <a:latin typeface="+mn-ea"/>
              </a:rPr>
              <a:t>（有标签或无标签）</a:t>
            </a:r>
            <a:endParaRPr lang="zh-TW" altLang="en-US" sz="2400" b="1" kern="0" dirty="0">
              <a:solidFill>
                <a:prstClr val="white"/>
              </a:solidFill>
              <a:latin typeface="+mn-ea"/>
            </a:endParaRPr>
          </a:p>
        </p:txBody>
      </p:sp>
      <p:pic>
        <p:nvPicPr>
          <p:cNvPr id="12" name="Picture 4" descr="https://encrypted-tbn3.gstatic.com/images?q=tbn:ANd9GcTJsVxOxRJErtxwuBdCnIhRUOfPIyDsEGbxzLWkquVSl3H7ZFsH">
            <a:extLst>
              <a:ext uri="{FF2B5EF4-FFF2-40B4-BE49-F238E27FC236}">
                <a16:creationId xmlns:a16="http://schemas.microsoft.com/office/drawing/2014/main" id="{7CC2F5C4-3B72-4148-9F8C-BCDE57C67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977" y="4089380"/>
            <a:ext cx="1551927" cy="11624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tigerday.org/wp-content/uploads/2013/04/HD-Tiger-Wallpapers-Wallpapers-fever.jpg">
            <a:extLst>
              <a:ext uri="{FF2B5EF4-FFF2-40B4-BE49-F238E27FC236}">
                <a16:creationId xmlns:a16="http://schemas.microsoft.com/office/drawing/2014/main" id="{6CE58EB2-0E49-4A09-A098-9E97C6E2AA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7854" y="4099310"/>
            <a:ext cx="1581721" cy="1186291"/>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20">
            <a:extLst>
              <a:ext uri="{FF2B5EF4-FFF2-40B4-BE49-F238E27FC236}">
                <a16:creationId xmlns:a16="http://schemas.microsoft.com/office/drawing/2014/main" id="{B46DB4BD-63FA-40CF-8DE0-DC4FCEB5A7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5260" y="4133082"/>
            <a:ext cx="1788411" cy="1152519"/>
          </a:xfrm>
          <a:prstGeom prst="rect">
            <a:avLst/>
          </a:prstGeom>
        </p:spPr>
      </p:pic>
      <p:pic>
        <p:nvPicPr>
          <p:cNvPr id="16" name="Picture 2" descr="http://vignette2.wikia.nocookie.net/toarumajutsunoindex/images/c/cc/Mikotoanime.jpg/revision/latest?cb=20141226141052&amp;path-prefix=fr">
            <a:extLst>
              <a:ext uri="{FF2B5EF4-FFF2-40B4-BE49-F238E27FC236}">
                <a16:creationId xmlns:a16="http://schemas.microsoft.com/office/drawing/2014/main" id="{0DDEE24A-D566-4848-8EF8-68853531920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9356" y="4099310"/>
            <a:ext cx="1733987" cy="1146489"/>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27">
            <a:extLst>
              <a:ext uri="{FF2B5EF4-FFF2-40B4-BE49-F238E27FC236}">
                <a16:creationId xmlns:a16="http://schemas.microsoft.com/office/drawing/2014/main" id="{AD7F45BF-9B04-4C28-B2E4-62283475C038}"/>
              </a:ext>
            </a:extLst>
          </p:cNvPr>
          <p:cNvSpPr txBox="1"/>
          <p:nvPr/>
        </p:nvSpPr>
        <p:spPr>
          <a:xfrm>
            <a:off x="245346" y="1445835"/>
            <a:ext cx="11361783"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b="1" dirty="0">
                <a:solidFill>
                  <a:srgbClr val="C00000"/>
                </a:solidFill>
                <a:latin typeface="楷体" panose="02010609060101010101" pitchFamily="49" charset="-122"/>
                <a:ea typeface="楷体" panose="02010609060101010101" pitchFamily="49" charset="-122"/>
              </a:rPr>
              <a:t>原数据集（有大量标注数据）：猫和狗</a:t>
            </a:r>
            <a:r>
              <a:rPr lang="en-US" altLang="zh-CN" sz="2800" b="1"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800" b="1" dirty="0">
                <a:solidFill>
                  <a:srgbClr val="C00000"/>
                </a:solidFill>
                <a:latin typeface="楷体" panose="02010609060101010101" pitchFamily="49" charset="-122"/>
                <a:ea typeface="楷体" panose="02010609060101010101" pitchFamily="49" charset="-122"/>
                <a:sym typeface="Wingdings" panose="05000000000000000000" pitchFamily="2" charset="2"/>
              </a:rPr>
              <a:t>目标数据集（标注数据稀少）</a:t>
            </a:r>
            <a:endParaRPr lang="zh-TW" altLang="en-US" sz="2800" b="1" dirty="0">
              <a:solidFill>
                <a:srgbClr val="C00000"/>
              </a:solidFill>
              <a:latin typeface="楷体" panose="02010609060101010101" pitchFamily="49" charset="-122"/>
              <a:ea typeface="楷体" panose="02010609060101010101" pitchFamily="49" charset="-122"/>
            </a:endParaRPr>
          </a:p>
        </p:txBody>
      </p:sp>
      <p:sp>
        <p:nvSpPr>
          <p:cNvPr id="19" name="文字方塊 10">
            <a:extLst>
              <a:ext uri="{FF2B5EF4-FFF2-40B4-BE49-F238E27FC236}">
                <a16:creationId xmlns:a16="http://schemas.microsoft.com/office/drawing/2014/main" id="{9CE6CF55-6A90-4B4C-A4BF-873D955A69DC}"/>
              </a:ext>
            </a:extLst>
          </p:cNvPr>
          <p:cNvSpPr txBox="1"/>
          <p:nvPr/>
        </p:nvSpPr>
        <p:spPr>
          <a:xfrm>
            <a:off x="2556976" y="5176362"/>
            <a:ext cx="1396538" cy="461665"/>
          </a:xfrm>
          <a:prstGeom prst="rect">
            <a:avLst/>
          </a:prstGeom>
          <a:noFill/>
        </p:spPr>
        <p:txBody>
          <a:bodyPr wrap="square" rtlCol="0">
            <a:spAutoFit/>
          </a:bodyPr>
          <a:lstStyle/>
          <a:p>
            <a:pPr algn="ctr"/>
            <a:r>
              <a:rPr lang="en-US" altLang="zh-CN" sz="2400" dirty="0">
                <a:solidFill>
                  <a:prstClr val="black"/>
                </a:solidFill>
                <a:latin typeface="Calibri" panose="020F0502020204030204"/>
              </a:rPr>
              <a:t>elephant</a:t>
            </a:r>
            <a:endParaRPr lang="zh-TW" altLang="en-US" sz="2400" dirty="0">
              <a:solidFill>
                <a:prstClr val="black"/>
              </a:solidFill>
              <a:latin typeface="Calibri" panose="020F0502020204030204"/>
            </a:endParaRPr>
          </a:p>
        </p:txBody>
      </p:sp>
    </p:spTree>
    <p:extLst>
      <p:ext uri="{BB962C8B-B14F-4D97-AF65-F5344CB8AC3E}">
        <p14:creationId xmlns:p14="http://schemas.microsoft.com/office/powerpoint/2010/main" val="30191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Machine learning</a:t>
            </a:r>
            <a:endParaRPr lang="zh-CN" altLang="en-US" dirty="0"/>
          </a:p>
        </p:txBody>
      </p:sp>
      <p:sp>
        <p:nvSpPr>
          <p:cNvPr id="3" name="矩形 2">
            <a:extLst>
              <a:ext uri="{FF2B5EF4-FFF2-40B4-BE49-F238E27FC236}">
                <a16:creationId xmlns:a16="http://schemas.microsoft.com/office/drawing/2014/main" id="{45E27453-5284-47C5-8FC7-173EBC2DF419}"/>
              </a:ext>
            </a:extLst>
          </p:cNvPr>
          <p:cNvSpPr/>
          <p:nvPr/>
        </p:nvSpPr>
        <p:spPr>
          <a:xfrm>
            <a:off x="2320414" y="1445030"/>
            <a:ext cx="3232520" cy="498186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4" name="矩形 3">
            <a:extLst>
              <a:ext uri="{FF2B5EF4-FFF2-40B4-BE49-F238E27FC236}">
                <a16:creationId xmlns:a16="http://schemas.microsoft.com/office/drawing/2014/main" id="{8052B4D2-ADF6-451B-B110-4F7A096F9B33}"/>
              </a:ext>
            </a:extLst>
          </p:cNvPr>
          <p:cNvSpPr/>
          <p:nvPr/>
        </p:nvSpPr>
        <p:spPr>
          <a:xfrm>
            <a:off x="2320414" y="3681194"/>
            <a:ext cx="7881625" cy="29311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ECBBD6B1-3676-4987-9D38-934955EB9921}"/>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6" name="文字方塊 5">
            <a:extLst>
              <a:ext uri="{FF2B5EF4-FFF2-40B4-BE49-F238E27FC236}">
                <a16:creationId xmlns:a16="http://schemas.microsoft.com/office/drawing/2014/main" id="{1AF6E6B7-E848-4300-B9E5-4D930522E0AF}"/>
              </a:ext>
            </a:extLst>
          </p:cNvPr>
          <p:cNvSpPr txBox="1"/>
          <p:nvPr/>
        </p:nvSpPr>
        <p:spPr>
          <a:xfrm>
            <a:off x="4633143" y="6059218"/>
            <a:ext cx="339829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Supervised Learning</a:t>
            </a:r>
            <a:endParaRPr lang="zh-TW" altLang="en-US" sz="2400" dirty="0">
              <a:solidFill>
                <a:prstClr val="black"/>
              </a:solidFill>
              <a:latin typeface="Calibri" panose="020F0502020204030204"/>
            </a:endParaRPr>
          </a:p>
        </p:txBody>
      </p:sp>
      <p:sp>
        <p:nvSpPr>
          <p:cNvPr id="7" name="文字方塊 6">
            <a:extLst>
              <a:ext uri="{FF2B5EF4-FFF2-40B4-BE49-F238E27FC236}">
                <a16:creationId xmlns:a16="http://schemas.microsoft.com/office/drawing/2014/main" id="{6E1BD091-51CF-452C-8E91-CD55E36F2B7C}"/>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ea typeface="新細明體" panose="02020500000000000000" pitchFamily="18" charset="-120"/>
              </a:rPr>
              <a:t>Regression</a:t>
            </a:r>
            <a:endParaRPr lang="zh-TW" altLang="en-US" sz="2400" kern="0" dirty="0">
              <a:solidFill>
                <a:prstClr val="black"/>
              </a:solidFill>
              <a:latin typeface="Calibri" panose="020F0502020204030204"/>
              <a:ea typeface="新細明體" panose="02020500000000000000" pitchFamily="18" charset="-120"/>
            </a:endParaRPr>
          </a:p>
        </p:txBody>
      </p:sp>
      <p:sp>
        <p:nvSpPr>
          <p:cNvPr id="8" name="矩形 7">
            <a:extLst>
              <a:ext uri="{FF2B5EF4-FFF2-40B4-BE49-F238E27FC236}">
                <a16:creationId xmlns:a16="http://schemas.microsoft.com/office/drawing/2014/main" id="{72C5F29E-B553-438F-8A50-03E9107EF5EB}"/>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AF46C398-50F9-4F5F-B9A5-7484E5DA8509}"/>
              </a:ext>
            </a:extLst>
          </p:cNvPr>
          <p:cNvSpPr/>
          <p:nvPr/>
        </p:nvSpPr>
        <p:spPr>
          <a:xfrm>
            <a:off x="3046502" y="2886573"/>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Linear Model</a:t>
            </a:r>
            <a:endParaRPr lang="zh-TW" altLang="en-US" sz="2400" kern="0" dirty="0">
              <a:solidFill>
                <a:prstClr val="white"/>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70FA1906-3DB7-47C7-81DD-4CC2767086FD}"/>
              </a:ext>
            </a:extLst>
          </p:cNvPr>
          <p:cNvSpPr/>
          <p:nvPr/>
        </p:nvSpPr>
        <p:spPr>
          <a:xfrm>
            <a:off x="7992331" y="4456522"/>
            <a:ext cx="1830431" cy="106112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Structured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10C81470-0279-429E-883B-9EE212752051}"/>
              </a:ext>
            </a:extLst>
          </p:cNvPr>
          <p:cNvSpPr/>
          <p:nvPr/>
        </p:nvSpPr>
        <p:spPr>
          <a:xfrm>
            <a:off x="5758508" y="1261337"/>
            <a:ext cx="2309737"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Semi-supervised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C04A48B7-F55E-41B9-9E49-52AFFD67E64D}"/>
              </a:ext>
            </a:extLst>
          </p:cNvPr>
          <p:cNvSpPr/>
          <p:nvPr/>
        </p:nvSpPr>
        <p:spPr>
          <a:xfrm>
            <a:off x="8238962" y="1261586"/>
            <a:ext cx="1963076"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Transfer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3" name="矩形 12">
            <a:extLst>
              <a:ext uri="{FF2B5EF4-FFF2-40B4-BE49-F238E27FC236}">
                <a16:creationId xmlns:a16="http://schemas.microsoft.com/office/drawing/2014/main" id="{E1E5EB83-0157-4822-A32A-E61751C60B9D}"/>
              </a:ext>
            </a:extLst>
          </p:cNvPr>
          <p:cNvSpPr/>
          <p:nvPr/>
        </p:nvSpPr>
        <p:spPr>
          <a:xfrm>
            <a:off x="5773256" y="2466557"/>
            <a:ext cx="1985671"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Unsupervised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4" name="文字方塊 26">
            <a:extLst>
              <a:ext uri="{FF2B5EF4-FFF2-40B4-BE49-F238E27FC236}">
                <a16:creationId xmlns:a16="http://schemas.microsoft.com/office/drawing/2014/main" id="{B1DCB750-6112-4920-BF90-08C1A345DC5E}"/>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Classification</a:t>
            </a:r>
            <a:endParaRPr lang="zh-TW" altLang="en-US" sz="2400" dirty="0">
              <a:solidFill>
                <a:prstClr val="black"/>
              </a:solidFill>
              <a:latin typeface="Calibri" panose="020F0502020204030204"/>
            </a:endParaRPr>
          </a:p>
        </p:txBody>
      </p:sp>
      <p:sp>
        <p:nvSpPr>
          <p:cNvPr id="15" name="矩形 14">
            <a:extLst>
              <a:ext uri="{FF2B5EF4-FFF2-40B4-BE49-F238E27FC236}">
                <a16:creationId xmlns:a16="http://schemas.microsoft.com/office/drawing/2014/main" id="{EDFF117F-E240-4AEC-B761-5F99835E153F}"/>
              </a:ext>
            </a:extLst>
          </p:cNvPr>
          <p:cNvSpPr/>
          <p:nvPr/>
        </p:nvSpPr>
        <p:spPr>
          <a:xfrm>
            <a:off x="2877335" y="4074166"/>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a typeface="新細明體" panose="02020500000000000000" pitchFamily="18" charset="-120"/>
            </a:endParaRPr>
          </a:p>
        </p:txBody>
      </p:sp>
      <p:sp>
        <p:nvSpPr>
          <p:cNvPr id="16" name="矩形 15">
            <a:extLst>
              <a:ext uri="{FF2B5EF4-FFF2-40B4-BE49-F238E27FC236}">
                <a16:creationId xmlns:a16="http://schemas.microsoft.com/office/drawing/2014/main" id="{0F2A97C2-FDB8-4407-8D1D-7CC12D0FF164}"/>
              </a:ext>
            </a:extLst>
          </p:cNvPr>
          <p:cNvSpPr/>
          <p:nvPr/>
        </p:nvSpPr>
        <p:spPr>
          <a:xfrm>
            <a:off x="3087638" y="4245304"/>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Deep Learning</a:t>
            </a:r>
            <a:endParaRPr lang="zh-TW" altLang="en-US" sz="2400" kern="0" dirty="0">
              <a:solidFill>
                <a:prstClr val="white"/>
              </a:solidFill>
              <a:latin typeface="Calibri" panose="020F0502020204030204"/>
              <a:ea typeface="新細明體" panose="02020500000000000000" pitchFamily="18" charset="-120"/>
            </a:endParaRPr>
          </a:p>
        </p:txBody>
      </p:sp>
      <p:sp>
        <p:nvSpPr>
          <p:cNvPr id="17" name="矩形 16">
            <a:extLst>
              <a:ext uri="{FF2B5EF4-FFF2-40B4-BE49-F238E27FC236}">
                <a16:creationId xmlns:a16="http://schemas.microsoft.com/office/drawing/2014/main" id="{9B24A54F-3991-4CC1-B866-EC42D033FBDE}"/>
              </a:ext>
            </a:extLst>
          </p:cNvPr>
          <p:cNvSpPr/>
          <p:nvPr/>
        </p:nvSpPr>
        <p:spPr>
          <a:xfrm>
            <a:off x="5115078" y="4260719"/>
            <a:ext cx="1993127"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SVM, decision tree, K-NN</a:t>
            </a:r>
            <a:r>
              <a:rPr lang="zh-TW" altLang="en-US" sz="2400" kern="0" dirty="0">
                <a:solidFill>
                  <a:prstClr val="white"/>
                </a:solidFill>
                <a:latin typeface="Calibri" panose="020F0502020204030204"/>
                <a:ea typeface="新細明體" panose="02020500000000000000" pitchFamily="18" charset="-120"/>
              </a:rPr>
              <a:t> </a:t>
            </a:r>
            <a:r>
              <a:rPr lang="en-US" altLang="zh-TW" sz="2400" kern="0" dirty="0">
                <a:solidFill>
                  <a:prstClr val="white"/>
                </a:solidFill>
                <a:latin typeface="Calibri" panose="020F0502020204030204"/>
                <a:ea typeface="新細明體" panose="02020500000000000000" pitchFamily="18" charset="-120"/>
              </a:rPr>
              <a:t>…</a:t>
            </a:r>
            <a:endParaRPr lang="zh-TW" altLang="en-US" sz="2400" kern="0" dirty="0">
              <a:solidFill>
                <a:prstClr val="white"/>
              </a:solidFill>
              <a:latin typeface="Calibri" panose="020F0502020204030204"/>
              <a:ea typeface="新細明體" panose="02020500000000000000" pitchFamily="18" charset="-120"/>
            </a:endParaRPr>
          </a:p>
        </p:txBody>
      </p:sp>
      <p:sp>
        <p:nvSpPr>
          <p:cNvPr id="18" name="文字方塊 28">
            <a:extLst>
              <a:ext uri="{FF2B5EF4-FFF2-40B4-BE49-F238E27FC236}">
                <a16:creationId xmlns:a16="http://schemas.microsoft.com/office/drawing/2014/main" id="{875DAA5B-E55A-46BD-8A1B-89F5360CEDFA}"/>
              </a:ext>
            </a:extLst>
          </p:cNvPr>
          <p:cNvSpPr txBox="1"/>
          <p:nvPr/>
        </p:nvSpPr>
        <p:spPr>
          <a:xfrm>
            <a:off x="3857832" y="5040159"/>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Non-linear Model</a:t>
            </a:r>
            <a:endParaRPr lang="zh-TW" altLang="en-US" sz="2400" dirty="0">
              <a:solidFill>
                <a:prstClr val="black"/>
              </a:solidFill>
              <a:latin typeface="Calibri" panose="020F0502020204030204"/>
            </a:endParaRPr>
          </a:p>
        </p:txBody>
      </p:sp>
      <p:cxnSp>
        <p:nvCxnSpPr>
          <p:cNvPr id="19" name="直線單箭頭接點 31">
            <a:extLst>
              <a:ext uri="{FF2B5EF4-FFF2-40B4-BE49-F238E27FC236}">
                <a16:creationId xmlns:a16="http://schemas.microsoft.com/office/drawing/2014/main" id="{80D63D65-7600-414E-AF8B-FA377B6AA258}"/>
              </a:ext>
            </a:extLst>
          </p:cNvPr>
          <p:cNvCxnSpPr>
            <a:endCxn id="9" idx="0"/>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20" name="直線單箭頭接點 33">
            <a:extLst>
              <a:ext uri="{FF2B5EF4-FFF2-40B4-BE49-F238E27FC236}">
                <a16:creationId xmlns:a16="http://schemas.microsoft.com/office/drawing/2014/main" id="{38D520EB-E4C4-4EAB-9896-964ECFF75365}"/>
              </a:ext>
            </a:extLst>
          </p:cNvPr>
          <p:cNvCxnSpPr/>
          <p:nvPr/>
        </p:nvCxnSpPr>
        <p:spPr>
          <a:xfrm>
            <a:off x="3942643" y="3583958"/>
            <a:ext cx="0" cy="632707"/>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35">
            <a:extLst>
              <a:ext uri="{FF2B5EF4-FFF2-40B4-BE49-F238E27FC236}">
                <a16:creationId xmlns:a16="http://schemas.microsoft.com/office/drawing/2014/main" id="{9708DDEE-CEC4-4881-9344-01F1F1143C50}"/>
              </a:ext>
            </a:extLst>
          </p:cNvPr>
          <p:cNvCxnSpPr/>
          <p:nvPr/>
        </p:nvCxnSpPr>
        <p:spPr>
          <a:xfrm rot="16200000" flipH="1">
            <a:off x="7687847" y="4611563"/>
            <a:ext cx="0" cy="608966"/>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7764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Unsupervised Learning </a:t>
            </a:r>
            <a:r>
              <a:rPr lang="zh-CN" altLang="en-US" dirty="0"/>
              <a:t>无监督学习</a:t>
            </a:r>
          </a:p>
        </p:txBody>
      </p:sp>
      <p:pic>
        <p:nvPicPr>
          <p:cNvPr id="3" name="Picture 2" descr="http://top-breaking-news.com/wp-content/uploads/2016/03/Twitter-news.jpg">
            <a:extLst>
              <a:ext uri="{FF2B5EF4-FFF2-40B4-BE49-F238E27FC236}">
                <a16:creationId xmlns:a16="http://schemas.microsoft.com/office/drawing/2014/main" id="{CA003A8D-99D7-4015-8DE9-ACCCC0EA41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1001" y="2231458"/>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a:extLst>
              <a:ext uri="{FF2B5EF4-FFF2-40B4-BE49-F238E27FC236}">
                <a16:creationId xmlns:a16="http://schemas.microsoft.com/office/drawing/2014/main" id="{7772064B-28F2-4836-A4B6-1AB9CB97E892}"/>
              </a:ext>
            </a:extLst>
          </p:cNvPr>
          <p:cNvSpPr txBox="1">
            <a:spLocks/>
          </p:cNvSpPr>
          <p:nvPr/>
        </p:nvSpPr>
        <p:spPr>
          <a:xfrm>
            <a:off x="643692" y="1478294"/>
            <a:ext cx="95262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defRPr/>
            </a:pPr>
            <a:r>
              <a:rPr lang="en-US" altLang="zh-TW" b="1" dirty="0">
                <a:solidFill>
                  <a:srgbClr val="C00000"/>
                </a:solidFill>
                <a:latin typeface="Calibri" panose="020F0502020204030204"/>
                <a:ea typeface="新細明體" panose="02020500000000000000" pitchFamily="18" charset="-120"/>
              </a:rPr>
              <a:t>Machine Reading</a:t>
            </a:r>
            <a:r>
              <a:rPr lang="en-US" altLang="zh-TW" dirty="0">
                <a:solidFill>
                  <a:srgbClr val="C00000"/>
                </a:solidFill>
                <a:latin typeface="Calibri" panose="020F0502020204030204"/>
                <a:ea typeface="新細明體" panose="02020500000000000000" pitchFamily="18" charset="-120"/>
              </a:rPr>
              <a:t>: </a:t>
            </a:r>
            <a:r>
              <a:rPr lang="zh-CN" altLang="en-US" b="1" dirty="0">
                <a:solidFill>
                  <a:srgbClr val="C00000"/>
                </a:solidFill>
                <a:latin typeface="楷体" panose="02010609060101010101" pitchFamily="49" charset="-122"/>
                <a:ea typeface="楷体" panose="02010609060101010101" pitchFamily="49" charset="-122"/>
              </a:rPr>
              <a:t>机器从大量的文本中学习出单词的意思</a:t>
            </a:r>
            <a:endParaRPr lang="zh-TW" altLang="en-US" b="1" dirty="0">
              <a:solidFill>
                <a:srgbClr val="C00000"/>
              </a:solidFill>
              <a:latin typeface="楷体" panose="02010609060101010101" pitchFamily="49" charset="-122"/>
              <a:ea typeface="楷体" panose="02010609060101010101" pitchFamily="49" charset="-122"/>
            </a:endParaRPr>
          </a:p>
        </p:txBody>
      </p:sp>
      <p:pic>
        <p:nvPicPr>
          <p:cNvPr id="6" name="Picture 2" descr="http://www.pnglogo.com/wp-content/uploads/2015/12/Robot-Reading-Book-PNG-04961.png">
            <a:extLst>
              <a:ext uri="{FF2B5EF4-FFF2-40B4-BE49-F238E27FC236}">
                <a16:creationId xmlns:a16="http://schemas.microsoft.com/office/drawing/2014/main" id="{8CB46447-F819-4116-9435-CC3CEDB7A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96543" y="3405362"/>
            <a:ext cx="3302111" cy="25782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圖說文字 4">
            <a:extLst>
              <a:ext uri="{FF2B5EF4-FFF2-40B4-BE49-F238E27FC236}">
                <a16:creationId xmlns:a16="http://schemas.microsoft.com/office/drawing/2014/main" id="{4B58E502-388F-42E1-872C-49AF04464A0A}"/>
              </a:ext>
            </a:extLst>
          </p:cNvPr>
          <p:cNvSpPr/>
          <p:nvPr/>
        </p:nvSpPr>
        <p:spPr>
          <a:xfrm>
            <a:off x="8078428" y="2438809"/>
            <a:ext cx="1764186" cy="1212155"/>
          </a:xfrm>
          <a:prstGeom prst="wedgeRectCallout">
            <a:avLst>
              <a:gd name="adj1" fmla="val -75827"/>
              <a:gd name="adj2" fmla="val 72949"/>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pic>
        <p:nvPicPr>
          <p:cNvPr id="8" name="Picture 2" descr="http://www.extremetech.com/wp-content/uploads/2013/09/340-640x426.jpg">
            <a:extLst>
              <a:ext uri="{FF2B5EF4-FFF2-40B4-BE49-F238E27FC236}">
                <a16:creationId xmlns:a16="http://schemas.microsoft.com/office/drawing/2014/main" id="{A72CFA33-38C4-45EA-B22B-228ADBACBC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028" y="2545513"/>
            <a:ext cx="1468493" cy="977466"/>
          </a:xfrm>
          <a:prstGeom prst="rect">
            <a:avLst/>
          </a:prstGeom>
          <a:noFill/>
          <a:extLst>
            <a:ext uri="{909E8E84-426E-40DD-AFC4-6F175D3DCCD1}">
              <a14:hiddenFill xmlns:a14="http://schemas.microsoft.com/office/drawing/2010/main">
                <a:solidFill>
                  <a:srgbClr val="FFFFFF"/>
                </a:solidFill>
              </a14:hiddenFill>
            </a:ext>
          </a:extLst>
        </p:spPr>
      </p:pic>
      <p:sp>
        <p:nvSpPr>
          <p:cNvPr id="9" name="向下箭號 6">
            <a:extLst>
              <a:ext uri="{FF2B5EF4-FFF2-40B4-BE49-F238E27FC236}">
                <a16:creationId xmlns:a16="http://schemas.microsoft.com/office/drawing/2014/main" id="{57DFFAFC-2686-4FD8-8577-0655C562F405}"/>
              </a:ext>
            </a:extLst>
          </p:cNvPr>
          <p:cNvSpPr/>
          <p:nvPr/>
        </p:nvSpPr>
        <p:spPr>
          <a:xfrm rot="5400000" flipV="1">
            <a:off x="6076008" y="3519031"/>
            <a:ext cx="763742" cy="744499"/>
          </a:xfrm>
          <a:prstGeom prst="downArrow">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3749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Unsupervised Learning</a:t>
            </a:r>
            <a:endParaRPr lang="zh-CN" altLang="en-US" dirty="0"/>
          </a:p>
        </p:txBody>
      </p:sp>
      <p:sp>
        <p:nvSpPr>
          <p:cNvPr id="5" name="矩形 4">
            <a:extLst>
              <a:ext uri="{FF2B5EF4-FFF2-40B4-BE49-F238E27FC236}">
                <a16:creationId xmlns:a16="http://schemas.microsoft.com/office/drawing/2014/main" id="{C4E95C5B-7C23-4117-9A24-7037494D5DA1}"/>
              </a:ext>
            </a:extLst>
          </p:cNvPr>
          <p:cNvSpPr/>
          <p:nvPr/>
        </p:nvSpPr>
        <p:spPr>
          <a:xfrm>
            <a:off x="2970602" y="3894319"/>
            <a:ext cx="2292514" cy="94387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Function</a:t>
            </a:r>
            <a:endParaRPr lang="zh-TW" altLang="en-US" sz="2400" kern="0" dirty="0">
              <a:solidFill>
                <a:prstClr val="white"/>
              </a:solidFill>
              <a:latin typeface="Calibri" panose="020F0502020204030204"/>
              <a:ea typeface="新細明體" panose="02020500000000000000" pitchFamily="18" charset="-120"/>
            </a:endParaRPr>
          </a:p>
        </p:txBody>
      </p:sp>
      <p:sp>
        <p:nvSpPr>
          <p:cNvPr id="6" name="向下箭號 8">
            <a:extLst>
              <a:ext uri="{FF2B5EF4-FFF2-40B4-BE49-F238E27FC236}">
                <a16:creationId xmlns:a16="http://schemas.microsoft.com/office/drawing/2014/main" id="{438CBFA5-3EF7-4334-B1B6-4CD1AE7F227E}"/>
              </a:ext>
            </a:extLst>
          </p:cNvPr>
          <p:cNvSpPr/>
          <p:nvPr/>
        </p:nvSpPr>
        <p:spPr>
          <a:xfrm rot="10800000" flipH="1" flipV="1">
            <a:off x="3734988" y="3424466"/>
            <a:ext cx="763742" cy="469852"/>
          </a:xfrm>
          <a:prstGeom prst="down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7" name="向下箭號 9">
            <a:extLst>
              <a:ext uri="{FF2B5EF4-FFF2-40B4-BE49-F238E27FC236}">
                <a16:creationId xmlns:a16="http://schemas.microsoft.com/office/drawing/2014/main" id="{6D331BB9-278B-4546-80E8-F882CF8F73D9}"/>
              </a:ext>
            </a:extLst>
          </p:cNvPr>
          <p:cNvSpPr/>
          <p:nvPr/>
        </p:nvSpPr>
        <p:spPr>
          <a:xfrm rot="10800000" flipH="1" flipV="1">
            <a:off x="3752046" y="4910679"/>
            <a:ext cx="763742" cy="469852"/>
          </a:xfrm>
          <a:prstGeom prst="down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8" name="文字方塊 10">
            <a:extLst>
              <a:ext uri="{FF2B5EF4-FFF2-40B4-BE49-F238E27FC236}">
                <a16:creationId xmlns:a16="http://schemas.microsoft.com/office/drawing/2014/main" id="{8E3CA236-B173-4B15-958E-A13A307A223B}"/>
              </a:ext>
            </a:extLst>
          </p:cNvPr>
          <p:cNvSpPr txBox="1"/>
          <p:nvPr/>
        </p:nvSpPr>
        <p:spPr>
          <a:xfrm>
            <a:off x="2853542" y="2813573"/>
            <a:ext cx="2526632"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rPr>
              <a:t>Apple</a:t>
            </a:r>
            <a:endParaRPr lang="zh-TW" altLang="en-US" sz="2800" dirty="0">
              <a:solidFill>
                <a:prstClr val="black"/>
              </a:solidFill>
              <a:latin typeface="Calibri" panose="020F0502020204030204"/>
            </a:endParaRPr>
          </a:p>
        </p:txBody>
      </p:sp>
      <p:grpSp>
        <p:nvGrpSpPr>
          <p:cNvPr id="9" name="群組 11">
            <a:extLst>
              <a:ext uri="{FF2B5EF4-FFF2-40B4-BE49-F238E27FC236}">
                <a16:creationId xmlns:a16="http://schemas.microsoft.com/office/drawing/2014/main" id="{E858F95A-0F3E-4A78-8E00-1ECA7ADC8D52}"/>
              </a:ext>
            </a:extLst>
          </p:cNvPr>
          <p:cNvGrpSpPr/>
          <p:nvPr/>
        </p:nvGrpSpPr>
        <p:grpSpPr>
          <a:xfrm>
            <a:off x="3350145" y="5453017"/>
            <a:ext cx="1567543" cy="319314"/>
            <a:chOff x="5754347" y="3836831"/>
            <a:chExt cx="1567543" cy="319314"/>
          </a:xfrm>
        </p:grpSpPr>
        <p:sp>
          <p:nvSpPr>
            <p:cNvPr id="10" name="矩形 9">
              <a:extLst>
                <a:ext uri="{FF2B5EF4-FFF2-40B4-BE49-F238E27FC236}">
                  <a16:creationId xmlns:a16="http://schemas.microsoft.com/office/drawing/2014/main" id="{E413D085-0874-4D52-AADF-EE2E30B3037B}"/>
                </a:ext>
              </a:extLst>
            </p:cNvPr>
            <p:cNvSpPr/>
            <p:nvPr/>
          </p:nvSpPr>
          <p:spPr>
            <a:xfrm>
              <a:off x="5754347" y="3836831"/>
              <a:ext cx="1567543" cy="319314"/>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11" name="橢圓 13">
              <a:extLst>
                <a:ext uri="{FF2B5EF4-FFF2-40B4-BE49-F238E27FC236}">
                  <a16:creationId xmlns:a16="http://schemas.microsoft.com/office/drawing/2014/main" id="{D42B214F-EC06-4D8F-BAD6-E3E3DF5EECDC}"/>
                </a:ext>
              </a:extLst>
            </p:cNvPr>
            <p:cNvSpPr/>
            <p:nvPr/>
          </p:nvSpPr>
          <p:spPr>
            <a:xfrm>
              <a:off x="5829640" y="3906488"/>
              <a:ext cx="180000" cy="18000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endParaRPr lang="zh-TW" altLang="en-US" kern="0" dirty="0">
                <a:solidFill>
                  <a:prstClr val="white"/>
                </a:solidFill>
                <a:latin typeface="Calibri" panose="020F0502020204030204"/>
                <a:ea typeface="新細明體" panose="02020500000000000000" pitchFamily="18" charset="-120"/>
              </a:endParaRPr>
            </a:p>
          </p:txBody>
        </p:sp>
        <p:sp>
          <p:nvSpPr>
            <p:cNvPr id="12" name="橢圓 14">
              <a:extLst>
                <a:ext uri="{FF2B5EF4-FFF2-40B4-BE49-F238E27FC236}">
                  <a16:creationId xmlns:a16="http://schemas.microsoft.com/office/drawing/2014/main" id="{7E405A51-D129-48F6-8129-B971E15D5F4A}"/>
                </a:ext>
              </a:extLst>
            </p:cNvPr>
            <p:cNvSpPr/>
            <p:nvPr/>
          </p:nvSpPr>
          <p:spPr>
            <a:xfrm>
              <a:off x="6076701" y="3906037"/>
              <a:ext cx="180000" cy="18000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endParaRPr lang="zh-TW" altLang="en-US" kern="0" dirty="0">
                <a:solidFill>
                  <a:prstClr val="white"/>
                </a:solidFill>
                <a:latin typeface="Calibri" panose="020F0502020204030204"/>
                <a:ea typeface="新細明體" panose="02020500000000000000" pitchFamily="18" charset="-120"/>
              </a:endParaRPr>
            </a:p>
          </p:txBody>
        </p:sp>
        <p:sp>
          <p:nvSpPr>
            <p:cNvPr id="13" name="橢圓 15">
              <a:extLst>
                <a:ext uri="{FF2B5EF4-FFF2-40B4-BE49-F238E27FC236}">
                  <a16:creationId xmlns:a16="http://schemas.microsoft.com/office/drawing/2014/main" id="{5464B762-C3DC-493F-BDCD-BD9CD8E0CFE7}"/>
                </a:ext>
              </a:extLst>
            </p:cNvPr>
            <p:cNvSpPr/>
            <p:nvPr/>
          </p:nvSpPr>
          <p:spPr>
            <a:xfrm>
              <a:off x="6331994" y="3906037"/>
              <a:ext cx="180000" cy="18000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endParaRPr lang="zh-TW" altLang="en-US" kern="0" dirty="0">
                <a:solidFill>
                  <a:prstClr val="white"/>
                </a:solidFill>
                <a:latin typeface="Calibri" panose="020F0502020204030204"/>
                <a:ea typeface="新細明體" panose="02020500000000000000" pitchFamily="18" charset="-120"/>
              </a:endParaRPr>
            </a:p>
          </p:txBody>
        </p:sp>
        <p:sp>
          <p:nvSpPr>
            <p:cNvPr id="14" name="橢圓 16">
              <a:extLst>
                <a:ext uri="{FF2B5EF4-FFF2-40B4-BE49-F238E27FC236}">
                  <a16:creationId xmlns:a16="http://schemas.microsoft.com/office/drawing/2014/main" id="{C6A198C9-98A9-4F94-A3EC-335FA0CBB512}"/>
                </a:ext>
              </a:extLst>
            </p:cNvPr>
            <p:cNvSpPr/>
            <p:nvPr/>
          </p:nvSpPr>
          <p:spPr>
            <a:xfrm>
              <a:off x="6571649" y="3909031"/>
              <a:ext cx="180000" cy="18000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endParaRPr lang="zh-TW" altLang="en-US" kern="0" dirty="0">
                <a:solidFill>
                  <a:prstClr val="white"/>
                </a:solidFill>
                <a:latin typeface="Calibri" panose="020F0502020204030204"/>
                <a:ea typeface="新細明體" panose="02020500000000000000" pitchFamily="18" charset="-120"/>
              </a:endParaRPr>
            </a:p>
          </p:txBody>
        </p:sp>
        <p:sp>
          <p:nvSpPr>
            <p:cNvPr id="15" name="橢圓 17">
              <a:extLst>
                <a:ext uri="{FF2B5EF4-FFF2-40B4-BE49-F238E27FC236}">
                  <a16:creationId xmlns:a16="http://schemas.microsoft.com/office/drawing/2014/main" id="{4F702E49-E955-46C3-9B29-689C7249063F}"/>
                </a:ext>
              </a:extLst>
            </p:cNvPr>
            <p:cNvSpPr/>
            <p:nvPr/>
          </p:nvSpPr>
          <p:spPr>
            <a:xfrm>
              <a:off x="6814299" y="3906037"/>
              <a:ext cx="180000" cy="18000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endParaRPr lang="zh-TW" altLang="en-US" kern="0" dirty="0">
                <a:solidFill>
                  <a:prstClr val="white"/>
                </a:solidFill>
                <a:latin typeface="Calibri" panose="020F0502020204030204"/>
                <a:ea typeface="新細明體" panose="02020500000000000000" pitchFamily="18" charset="-120"/>
              </a:endParaRPr>
            </a:p>
          </p:txBody>
        </p:sp>
        <p:sp>
          <p:nvSpPr>
            <p:cNvPr id="16" name="橢圓 18">
              <a:extLst>
                <a:ext uri="{FF2B5EF4-FFF2-40B4-BE49-F238E27FC236}">
                  <a16:creationId xmlns:a16="http://schemas.microsoft.com/office/drawing/2014/main" id="{477B01B8-ED59-43CD-B8FE-F471A8750A3D}"/>
                </a:ext>
              </a:extLst>
            </p:cNvPr>
            <p:cNvSpPr/>
            <p:nvPr/>
          </p:nvSpPr>
          <p:spPr>
            <a:xfrm>
              <a:off x="7074003" y="3905848"/>
              <a:ext cx="180000" cy="18000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endParaRPr lang="zh-TW" altLang="en-US" kern="0" dirty="0">
                <a:solidFill>
                  <a:prstClr val="white"/>
                </a:solidFill>
                <a:latin typeface="Calibri" panose="020F0502020204030204"/>
                <a:ea typeface="新細明體" panose="02020500000000000000" pitchFamily="18" charset="-120"/>
              </a:endParaRPr>
            </a:p>
          </p:txBody>
        </p:sp>
      </p:grpSp>
      <p:grpSp>
        <p:nvGrpSpPr>
          <p:cNvPr id="18" name="群組 21">
            <a:extLst>
              <a:ext uri="{FF2B5EF4-FFF2-40B4-BE49-F238E27FC236}">
                <a16:creationId xmlns:a16="http://schemas.microsoft.com/office/drawing/2014/main" id="{B97B6B09-C2CF-439A-AD45-F57937784FBB}"/>
              </a:ext>
            </a:extLst>
          </p:cNvPr>
          <p:cNvGrpSpPr/>
          <p:nvPr/>
        </p:nvGrpSpPr>
        <p:grpSpPr>
          <a:xfrm>
            <a:off x="5591120" y="2896287"/>
            <a:ext cx="4048201" cy="2712741"/>
            <a:chOff x="4540340" y="3208089"/>
            <a:chExt cx="4048201" cy="2712741"/>
          </a:xfrm>
        </p:grpSpPr>
        <p:pic>
          <p:nvPicPr>
            <p:cNvPr id="19" name="Picture 2" descr="https://garavato.files.wordpress.com/2011/11/stacksdocuments.jpg?w=490">
              <a:extLst>
                <a:ext uri="{FF2B5EF4-FFF2-40B4-BE49-F238E27FC236}">
                  <a16:creationId xmlns:a16="http://schemas.microsoft.com/office/drawing/2014/main" id="{2445887C-AFEB-4A8B-BA61-0F0007C30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399" y="3763851"/>
              <a:ext cx="3242085" cy="2156979"/>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20">
              <a:extLst>
                <a:ext uri="{FF2B5EF4-FFF2-40B4-BE49-F238E27FC236}">
                  <a16:creationId xmlns:a16="http://schemas.microsoft.com/office/drawing/2014/main" id="{AE55374C-D448-4E56-B2A4-E96115E7B099}"/>
                </a:ext>
              </a:extLst>
            </p:cNvPr>
            <p:cNvSpPr txBox="1"/>
            <p:nvPr/>
          </p:nvSpPr>
          <p:spPr>
            <a:xfrm>
              <a:off x="4540340" y="3208089"/>
              <a:ext cx="4048201"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Training data is a lot of text</a:t>
              </a:r>
              <a:endParaRPr lang="zh-TW" altLang="en-US" sz="2400" dirty="0">
                <a:solidFill>
                  <a:prstClr val="black"/>
                </a:solidFill>
                <a:latin typeface="Calibri" panose="020F0502020204030204"/>
              </a:endParaRPr>
            </a:p>
          </p:txBody>
        </p:sp>
      </p:grpSp>
      <p:sp>
        <p:nvSpPr>
          <p:cNvPr id="21" name="文字方塊 22">
            <a:extLst>
              <a:ext uri="{FF2B5EF4-FFF2-40B4-BE49-F238E27FC236}">
                <a16:creationId xmlns:a16="http://schemas.microsoft.com/office/drawing/2014/main" id="{986015E6-0342-4A63-AFD2-4164E94CB3A3}"/>
              </a:ext>
            </a:extLst>
          </p:cNvPr>
          <p:cNvSpPr txBox="1"/>
          <p:nvPr/>
        </p:nvSpPr>
        <p:spPr>
          <a:xfrm>
            <a:off x="2837382" y="5324296"/>
            <a:ext cx="420914" cy="584775"/>
          </a:xfrm>
          <a:prstGeom prst="rect">
            <a:avLst/>
          </a:prstGeom>
          <a:noFill/>
        </p:spPr>
        <p:txBody>
          <a:bodyPr wrap="square" rtlCol="0">
            <a:spAutoFit/>
          </a:bodyPr>
          <a:lstStyle/>
          <a:p>
            <a:r>
              <a:rPr lang="en-US" altLang="zh-TW" sz="3200" b="1" dirty="0">
                <a:solidFill>
                  <a:srgbClr val="FF0000"/>
                </a:solidFill>
                <a:latin typeface="Calibri" panose="020F0502020204030204"/>
              </a:rPr>
              <a:t>?</a:t>
            </a:r>
            <a:endParaRPr lang="zh-TW" altLang="en-US" sz="3200" b="1" dirty="0">
              <a:solidFill>
                <a:srgbClr val="FF0000"/>
              </a:solidFill>
              <a:latin typeface="Calibri" panose="020F0502020204030204"/>
            </a:endParaRPr>
          </a:p>
        </p:txBody>
      </p:sp>
      <p:sp>
        <p:nvSpPr>
          <p:cNvPr id="22" name="內容版面配置區 2">
            <a:extLst>
              <a:ext uri="{FF2B5EF4-FFF2-40B4-BE49-F238E27FC236}">
                <a16:creationId xmlns:a16="http://schemas.microsoft.com/office/drawing/2014/main" id="{80C490AA-0CBC-4727-A5D5-48B1B1546E7D}"/>
              </a:ext>
            </a:extLst>
          </p:cNvPr>
          <p:cNvSpPr txBox="1">
            <a:spLocks/>
          </p:cNvSpPr>
          <p:nvPr/>
        </p:nvSpPr>
        <p:spPr>
          <a:xfrm>
            <a:off x="578773" y="1579263"/>
            <a:ext cx="1002469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defRPr/>
            </a:pPr>
            <a:r>
              <a:rPr lang="en-US" altLang="zh-TW" b="1" dirty="0">
                <a:solidFill>
                  <a:srgbClr val="C00000"/>
                </a:solidFill>
                <a:latin typeface="Calibri" panose="020F0502020204030204"/>
                <a:ea typeface="新細明體" panose="02020500000000000000" pitchFamily="18" charset="-120"/>
              </a:rPr>
              <a:t>Machine Reading</a:t>
            </a:r>
            <a:r>
              <a:rPr lang="en-US" altLang="zh-TW" dirty="0">
                <a:solidFill>
                  <a:srgbClr val="C00000"/>
                </a:solidFill>
                <a:latin typeface="Calibri" panose="020F0502020204030204"/>
                <a:ea typeface="新細明體" panose="02020500000000000000" pitchFamily="18" charset="-120"/>
              </a:rPr>
              <a:t>: </a:t>
            </a:r>
            <a:r>
              <a:rPr lang="zh-CN" altLang="en-US" b="1" dirty="0">
                <a:solidFill>
                  <a:srgbClr val="C00000"/>
                </a:solidFill>
                <a:latin typeface="楷体" panose="02010609060101010101" pitchFamily="49" charset="-122"/>
                <a:ea typeface="楷体" panose="02010609060101010101" pitchFamily="49" charset="-122"/>
              </a:rPr>
              <a:t>机器从大量的文本中学习出单词的意思</a:t>
            </a:r>
            <a:endParaRPr lang="zh-TW" altLang="en-US"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2635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Unsupervised Learning</a:t>
            </a:r>
            <a:endParaRPr lang="zh-CN" altLang="en-US" dirty="0"/>
          </a:p>
        </p:txBody>
      </p:sp>
      <p:pic>
        <p:nvPicPr>
          <p:cNvPr id="3" name="Picture 2" descr="http://www.is-scam.com/wp-content/uploads/2014/12/question-robot.png">
            <a:extLst>
              <a:ext uri="{FF2B5EF4-FFF2-40B4-BE49-F238E27FC236}">
                <a16:creationId xmlns:a16="http://schemas.microsoft.com/office/drawing/2014/main" id="{E98D9517-E0C7-4219-8598-01280BC85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755" y="2225963"/>
            <a:ext cx="1969208" cy="2541123"/>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19">
            <a:extLst>
              <a:ext uri="{FF2B5EF4-FFF2-40B4-BE49-F238E27FC236}">
                <a16:creationId xmlns:a16="http://schemas.microsoft.com/office/drawing/2014/main" id="{4B47B4AC-87C1-467A-8EEE-4D53F827414F}"/>
              </a:ext>
            </a:extLst>
          </p:cNvPr>
          <p:cNvPicPr>
            <a:picLocks noChangeAspect="1"/>
          </p:cNvPicPr>
          <p:nvPr/>
        </p:nvPicPr>
        <p:blipFill>
          <a:blip r:embed="rId3"/>
          <a:stretch>
            <a:fillRect/>
          </a:stretch>
        </p:blipFill>
        <p:spPr>
          <a:xfrm>
            <a:off x="4936063" y="1304188"/>
            <a:ext cx="5219700" cy="2057400"/>
          </a:xfrm>
          <a:prstGeom prst="rect">
            <a:avLst/>
          </a:prstGeom>
        </p:spPr>
      </p:pic>
      <p:sp>
        <p:nvSpPr>
          <p:cNvPr id="5" name="向右箭號 20">
            <a:extLst>
              <a:ext uri="{FF2B5EF4-FFF2-40B4-BE49-F238E27FC236}">
                <a16:creationId xmlns:a16="http://schemas.microsoft.com/office/drawing/2014/main" id="{D3202377-CD2D-4141-97C0-EF869B71FBA9}"/>
              </a:ext>
            </a:extLst>
          </p:cNvPr>
          <p:cNvSpPr/>
          <p:nvPr/>
        </p:nvSpPr>
        <p:spPr>
          <a:xfrm rot="9206104">
            <a:off x="4180316" y="2576602"/>
            <a:ext cx="754743" cy="551543"/>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6" name="向右箭號 21">
            <a:extLst>
              <a:ext uri="{FF2B5EF4-FFF2-40B4-BE49-F238E27FC236}">
                <a16:creationId xmlns:a16="http://schemas.microsoft.com/office/drawing/2014/main" id="{B31B36A3-2B33-4A00-B404-6CEF0778AB7E}"/>
              </a:ext>
            </a:extLst>
          </p:cNvPr>
          <p:cNvSpPr/>
          <p:nvPr/>
        </p:nvSpPr>
        <p:spPr>
          <a:xfrm rot="1324959">
            <a:off x="4273057" y="4245313"/>
            <a:ext cx="754743" cy="551543"/>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7" name="文字方塊 23">
            <a:extLst>
              <a:ext uri="{FF2B5EF4-FFF2-40B4-BE49-F238E27FC236}">
                <a16:creationId xmlns:a16="http://schemas.microsoft.com/office/drawing/2014/main" id="{8ED7676E-2031-4DDA-AA54-B4A8325D9FA0}"/>
              </a:ext>
            </a:extLst>
          </p:cNvPr>
          <p:cNvSpPr txBox="1"/>
          <p:nvPr/>
        </p:nvSpPr>
        <p:spPr>
          <a:xfrm>
            <a:off x="1957685" y="4640411"/>
            <a:ext cx="2714172" cy="523220"/>
          </a:xfrm>
          <a:prstGeom prst="rect">
            <a:avLst/>
          </a:prstGeom>
          <a:noFill/>
        </p:spPr>
        <p:txBody>
          <a:bodyPr wrap="square" rtlCol="0">
            <a:spAutoFit/>
          </a:bodyPr>
          <a:lstStyle/>
          <a:p>
            <a:r>
              <a:rPr lang="en-US" altLang="zh-TW" sz="2800" dirty="0">
                <a:solidFill>
                  <a:srgbClr val="FF0000"/>
                </a:solidFill>
                <a:latin typeface="Calibri" panose="020F0502020204030204"/>
              </a:rPr>
              <a:t>Draw something!</a:t>
            </a:r>
            <a:endParaRPr lang="zh-TW" altLang="en-US" sz="2800" dirty="0">
              <a:solidFill>
                <a:srgbClr val="FF0000"/>
              </a:solidFill>
              <a:latin typeface="Calibri" panose="020F0502020204030204"/>
            </a:endParaRPr>
          </a:p>
        </p:txBody>
      </p:sp>
      <p:pic>
        <p:nvPicPr>
          <p:cNvPr id="8" name="圖片 3">
            <a:extLst>
              <a:ext uri="{FF2B5EF4-FFF2-40B4-BE49-F238E27FC236}">
                <a16:creationId xmlns:a16="http://schemas.microsoft.com/office/drawing/2014/main" id="{729290A5-F2D2-4A0E-8D61-487694A5790B}"/>
              </a:ext>
            </a:extLst>
          </p:cNvPr>
          <p:cNvPicPr>
            <a:picLocks noChangeAspect="1"/>
          </p:cNvPicPr>
          <p:nvPr/>
        </p:nvPicPr>
        <p:blipFill>
          <a:blip r:embed="rId4"/>
          <a:stretch>
            <a:fillRect/>
          </a:stretch>
        </p:blipFill>
        <p:spPr>
          <a:xfrm>
            <a:off x="5007431" y="3496525"/>
            <a:ext cx="5396945" cy="3137759"/>
          </a:xfrm>
          <a:prstGeom prst="rect">
            <a:avLst/>
          </a:prstGeom>
        </p:spPr>
      </p:pic>
    </p:spTree>
    <p:extLst>
      <p:ext uri="{BB962C8B-B14F-4D97-AF65-F5344CB8AC3E}">
        <p14:creationId xmlns:p14="http://schemas.microsoft.com/office/powerpoint/2010/main" val="329689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lstStyle/>
          <a:p>
            <a:r>
              <a:rPr lang="en-US" altLang="zh-CN" dirty="0"/>
              <a:t>Machine learning</a:t>
            </a:r>
            <a:endParaRPr lang="zh-CN" altLang="en-US" dirty="0"/>
          </a:p>
        </p:txBody>
      </p:sp>
      <p:sp>
        <p:nvSpPr>
          <p:cNvPr id="22" name="内容占位符 21">
            <a:extLst>
              <a:ext uri="{FF2B5EF4-FFF2-40B4-BE49-F238E27FC236}">
                <a16:creationId xmlns:a16="http://schemas.microsoft.com/office/drawing/2014/main" id="{1834D0F4-2A50-4560-B221-8C5519EB26FB}"/>
              </a:ext>
            </a:extLst>
          </p:cNvPr>
          <p:cNvSpPr>
            <a:spLocks noGrp="1"/>
          </p:cNvSpPr>
          <p:nvPr>
            <p:ph idx="1"/>
          </p:nvPr>
        </p:nvSpPr>
        <p:spPr/>
        <p:txBody>
          <a:bodyPr/>
          <a:lstStyle/>
          <a:p>
            <a:endParaRPr lang="zh-CN" altLang="en-US"/>
          </a:p>
        </p:txBody>
      </p:sp>
      <p:sp>
        <p:nvSpPr>
          <p:cNvPr id="3" name="矩形 2">
            <a:extLst>
              <a:ext uri="{FF2B5EF4-FFF2-40B4-BE49-F238E27FC236}">
                <a16:creationId xmlns:a16="http://schemas.microsoft.com/office/drawing/2014/main" id="{C76E35E9-B92A-40AB-845F-058B963F9A03}"/>
              </a:ext>
            </a:extLst>
          </p:cNvPr>
          <p:cNvSpPr/>
          <p:nvPr/>
        </p:nvSpPr>
        <p:spPr>
          <a:xfrm>
            <a:off x="2320414" y="1445030"/>
            <a:ext cx="3232520" cy="498186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4" name="矩形 3">
            <a:extLst>
              <a:ext uri="{FF2B5EF4-FFF2-40B4-BE49-F238E27FC236}">
                <a16:creationId xmlns:a16="http://schemas.microsoft.com/office/drawing/2014/main" id="{DB8BEA18-C787-46DF-9B9C-DDD3A8CFD4C7}"/>
              </a:ext>
            </a:extLst>
          </p:cNvPr>
          <p:cNvSpPr/>
          <p:nvPr/>
        </p:nvSpPr>
        <p:spPr>
          <a:xfrm>
            <a:off x="2320414" y="3681194"/>
            <a:ext cx="7881625" cy="29311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F3DF7646-0075-44A9-A304-E4A0DFAC106A}"/>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6" name="文字方塊 5">
            <a:extLst>
              <a:ext uri="{FF2B5EF4-FFF2-40B4-BE49-F238E27FC236}">
                <a16:creationId xmlns:a16="http://schemas.microsoft.com/office/drawing/2014/main" id="{510537DC-9C74-46B6-AC03-949AEC9D9E43}"/>
              </a:ext>
            </a:extLst>
          </p:cNvPr>
          <p:cNvSpPr txBox="1"/>
          <p:nvPr/>
        </p:nvSpPr>
        <p:spPr>
          <a:xfrm>
            <a:off x="4633143" y="6059218"/>
            <a:ext cx="339829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Supervised Learning</a:t>
            </a:r>
            <a:endParaRPr lang="zh-TW" altLang="en-US" sz="2400" dirty="0">
              <a:solidFill>
                <a:prstClr val="black"/>
              </a:solidFill>
              <a:latin typeface="Calibri" panose="020F0502020204030204"/>
            </a:endParaRPr>
          </a:p>
        </p:txBody>
      </p:sp>
      <p:sp>
        <p:nvSpPr>
          <p:cNvPr id="7" name="文字方塊 6">
            <a:extLst>
              <a:ext uri="{FF2B5EF4-FFF2-40B4-BE49-F238E27FC236}">
                <a16:creationId xmlns:a16="http://schemas.microsoft.com/office/drawing/2014/main" id="{538F115E-517E-40C1-AB3A-324122A5283F}"/>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ea typeface="新細明體" panose="02020500000000000000" pitchFamily="18" charset="-120"/>
              </a:rPr>
              <a:t>Regression</a:t>
            </a:r>
            <a:endParaRPr lang="zh-TW" altLang="en-US" sz="2400" kern="0" dirty="0">
              <a:solidFill>
                <a:prstClr val="black"/>
              </a:solidFill>
              <a:latin typeface="Calibri" panose="020F0502020204030204"/>
              <a:ea typeface="新細明體" panose="02020500000000000000" pitchFamily="18" charset="-120"/>
            </a:endParaRPr>
          </a:p>
        </p:txBody>
      </p:sp>
      <p:sp>
        <p:nvSpPr>
          <p:cNvPr id="8" name="矩形 7">
            <a:extLst>
              <a:ext uri="{FF2B5EF4-FFF2-40B4-BE49-F238E27FC236}">
                <a16:creationId xmlns:a16="http://schemas.microsoft.com/office/drawing/2014/main" id="{B4DEB7F4-31E4-4B5F-AC2E-7797BAA637ED}"/>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B836ED45-584A-4BBC-BB7D-2F37605014D9}"/>
              </a:ext>
            </a:extLst>
          </p:cNvPr>
          <p:cNvSpPr/>
          <p:nvPr/>
        </p:nvSpPr>
        <p:spPr>
          <a:xfrm>
            <a:off x="3046502" y="2886573"/>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Linear Model</a:t>
            </a:r>
            <a:endParaRPr lang="zh-TW" altLang="en-US" sz="2400" kern="0" dirty="0">
              <a:solidFill>
                <a:prstClr val="white"/>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279571B9-D217-4145-A6C9-81D4758ADFB7}"/>
              </a:ext>
            </a:extLst>
          </p:cNvPr>
          <p:cNvSpPr/>
          <p:nvPr/>
        </p:nvSpPr>
        <p:spPr>
          <a:xfrm>
            <a:off x="7992331" y="4456522"/>
            <a:ext cx="1830431" cy="106112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Structured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1943D81B-2AEB-418D-89DB-3E0D4A579BD6}"/>
              </a:ext>
            </a:extLst>
          </p:cNvPr>
          <p:cNvSpPr/>
          <p:nvPr/>
        </p:nvSpPr>
        <p:spPr>
          <a:xfrm>
            <a:off x="5758508" y="1261337"/>
            <a:ext cx="2309737"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Semi-supervised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A2F5E963-8269-43B6-9696-1202567B7CDB}"/>
              </a:ext>
            </a:extLst>
          </p:cNvPr>
          <p:cNvSpPr/>
          <p:nvPr/>
        </p:nvSpPr>
        <p:spPr>
          <a:xfrm>
            <a:off x="8238962" y="1261586"/>
            <a:ext cx="1963076"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Transfer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3" name="矩形 12">
            <a:extLst>
              <a:ext uri="{FF2B5EF4-FFF2-40B4-BE49-F238E27FC236}">
                <a16:creationId xmlns:a16="http://schemas.microsoft.com/office/drawing/2014/main" id="{37DB05DF-8247-4764-A7C3-0C9A2C848471}"/>
              </a:ext>
            </a:extLst>
          </p:cNvPr>
          <p:cNvSpPr/>
          <p:nvPr/>
        </p:nvSpPr>
        <p:spPr>
          <a:xfrm>
            <a:off x="5773256" y="2466557"/>
            <a:ext cx="1985671"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Unsupervised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4" name="文字方塊 26">
            <a:extLst>
              <a:ext uri="{FF2B5EF4-FFF2-40B4-BE49-F238E27FC236}">
                <a16:creationId xmlns:a16="http://schemas.microsoft.com/office/drawing/2014/main" id="{20C334EB-E41E-4676-9327-8251F86368C2}"/>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Classification</a:t>
            </a:r>
            <a:endParaRPr lang="zh-TW" altLang="en-US" sz="2400" dirty="0">
              <a:solidFill>
                <a:prstClr val="black"/>
              </a:solidFill>
              <a:latin typeface="Calibri" panose="020F0502020204030204"/>
            </a:endParaRPr>
          </a:p>
        </p:txBody>
      </p:sp>
      <p:sp>
        <p:nvSpPr>
          <p:cNvPr id="15" name="矩形 14">
            <a:extLst>
              <a:ext uri="{FF2B5EF4-FFF2-40B4-BE49-F238E27FC236}">
                <a16:creationId xmlns:a16="http://schemas.microsoft.com/office/drawing/2014/main" id="{E3F8E3C6-4B32-4D4C-8FB2-D06F48F55279}"/>
              </a:ext>
            </a:extLst>
          </p:cNvPr>
          <p:cNvSpPr/>
          <p:nvPr/>
        </p:nvSpPr>
        <p:spPr>
          <a:xfrm>
            <a:off x="2877335" y="4074166"/>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a typeface="新細明體" panose="02020500000000000000" pitchFamily="18" charset="-120"/>
            </a:endParaRPr>
          </a:p>
        </p:txBody>
      </p:sp>
      <p:sp>
        <p:nvSpPr>
          <p:cNvPr id="16" name="矩形 15">
            <a:extLst>
              <a:ext uri="{FF2B5EF4-FFF2-40B4-BE49-F238E27FC236}">
                <a16:creationId xmlns:a16="http://schemas.microsoft.com/office/drawing/2014/main" id="{8D58BEA3-8D2D-4D72-A685-820EED9E7B14}"/>
              </a:ext>
            </a:extLst>
          </p:cNvPr>
          <p:cNvSpPr/>
          <p:nvPr/>
        </p:nvSpPr>
        <p:spPr>
          <a:xfrm>
            <a:off x="3087638" y="4245304"/>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Deep Learning</a:t>
            </a:r>
            <a:endParaRPr lang="zh-TW" altLang="en-US" sz="2400" kern="0" dirty="0">
              <a:solidFill>
                <a:prstClr val="white"/>
              </a:solidFill>
              <a:latin typeface="Calibri" panose="020F0502020204030204"/>
              <a:ea typeface="新細明體" panose="02020500000000000000" pitchFamily="18" charset="-120"/>
            </a:endParaRPr>
          </a:p>
        </p:txBody>
      </p:sp>
      <p:sp>
        <p:nvSpPr>
          <p:cNvPr id="17" name="矩形 16">
            <a:extLst>
              <a:ext uri="{FF2B5EF4-FFF2-40B4-BE49-F238E27FC236}">
                <a16:creationId xmlns:a16="http://schemas.microsoft.com/office/drawing/2014/main" id="{B511EEFC-6790-4882-9863-CC14F6556344}"/>
              </a:ext>
            </a:extLst>
          </p:cNvPr>
          <p:cNvSpPr/>
          <p:nvPr/>
        </p:nvSpPr>
        <p:spPr>
          <a:xfrm>
            <a:off x="5115078" y="4260719"/>
            <a:ext cx="1993127"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SVM, decision tree, K-NN</a:t>
            </a:r>
            <a:r>
              <a:rPr lang="zh-TW" altLang="en-US" sz="2400" kern="0" dirty="0">
                <a:solidFill>
                  <a:prstClr val="white"/>
                </a:solidFill>
                <a:latin typeface="Calibri" panose="020F0502020204030204"/>
                <a:ea typeface="新細明體" panose="02020500000000000000" pitchFamily="18" charset="-120"/>
              </a:rPr>
              <a:t> </a:t>
            </a:r>
            <a:r>
              <a:rPr lang="en-US" altLang="zh-TW" sz="2400" kern="0" dirty="0">
                <a:solidFill>
                  <a:prstClr val="white"/>
                </a:solidFill>
                <a:latin typeface="Calibri" panose="020F0502020204030204"/>
                <a:ea typeface="新細明體" panose="02020500000000000000" pitchFamily="18" charset="-120"/>
              </a:rPr>
              <a:t>…</a:t>
            </a:r>
            <a:endParaRPr lang="zh-TW" altLang="en-US" sz="2400" kern="0" dirty="0">
              <a:solidFill>
                <a:prstClr val="white"/>
              </a:solidFill>
              <a:latin typeface="Calibri" panose="020F0502020204030204"/>
              <a:ea typeface="新細明體" panose="02020500000000000000" pitchFamily="18" charset="-120"/>
            </a:endParaRPr>
          </a:p>
        </p:txBody>
      </p:sp>
      <p:sp>
        <p:nvSpPr>
          <p:cNvPr id="18" name="文字方塊 28">
            <a:extLst>
              <a:ext uri="{FF2B5EF4-FFF2-40B4-BE49-F238E27FC236}">
                <a16:creationId xmlns:a16="http://schemas.microsoft.com/office/drawing/2014/main" id="{BF92DC2B-A44E-4BA4-BFE7-B92A20066235}"/>
              </a:ext>
            </a:extLst>
          </p:cNvPr>
          <p:cNvSpPr txBox="1"/>
          <p:nvPr/>
        </p:nvSpPr>
        <p:spPr>
          <a:xfrm>
            <a:off x="3857832" y="5040159"/>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Non-linear Model</a:t>
            </a:r>
            <a:endParaRPr lang="zh-TW" altLang="en-US" sz="2400" dirty="0">
              <a:solidFill>
                <a:prstClr val="black"/>
              </a:solidFill>
              <a:latin typeface="Calibri" panose="020F0502020204030204"/>
            </a:endParaRPr>
          </a:p>
        </p:txBody>
      </p:sp>
      <p:cxnSp>
        <p:nvCxnSpPr>
          <p:cNvPr id="19" name="直線單箭頭接點 31">
            <a:extLst>
              <a:ext uri="{FF2B5EF4-FFF2-40B4-BE49-F238E27FC236}">
                <a16:creationId xmlns:a16="http://schemas.microsoft.com/office/drawing/2014/main" id="{4FF76718-E73A-45E8-B82A-575A8B806F8D}"/>
              </a:ext>
            </a:extLst>
          </p:cNvPr>
          <p:cNvCxnSpPr>
            <a:endCxn id="9" idx="0"/>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20" name="直線單箭頭接點 33">
            <a:extLst>
              <a:ext uri="{FF2B5EF4-FFF2-40B4-BE49-F238E27FC236}">
                <a16:creationId xmlns:a16="http://schemas.microsoft.com/office/drawing/2014/main" id="{1A280234-1459-411F-8EF4-A0900FCE7415}"/>
              </a:ext>
            </a:extLst>
          </p:cNvPr>
          <p:cNvCxnSpPr/>
          <p:nvPr/>
        </p:nvCxnSpPr>
        <p:spPr>
          <a:xfrm>
            <a:off x="3942643" y="3583958"/>
            <a:ext cx="0" cy="632707"/>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35">
            <a:extLst>
              <a:ext uri="{FF2B5EF4-FFF2-40B4-BE49-F238E27FC236}">
                <a16:creationId xmlns:a16="http://schemas.microsoft.com/office/drawing/2014/main" id="{4E7CF8D4-5DC8-4F3A-89FA-3827677DA05C}"/>
              </a:ext>
            </a:extLst>
          </p:cNvPr>
          <p:cNvCxnSpPr/>
          <p:nvPr/>
        </p:nvCxnSpPr>
        <p:spPr>
          <a:xfrm rot="16200000" flipH="1">
            <a:off x="7687847" y="4611563"/>
            <a:ext cx="0" cy="608966"/>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39360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normAutofit/>
          </a:bodyPr>
          <a:lstStyle/>
          <a:p>
            <a:r>
              <a:rPr lang="en-US" altLang="zh-CN" dirty="0"/>
              <a:t>Structured Learning </a:t>
            </a:r>
            <a:br>
              <a:rPr lang="en-US" altLang="zh-CN" dirty="0"/>
            </a:br>
            <a:r>
              <a:rPr lang="en-US" altLang="zh-CN" dirty="0"/>
              <a:t>- Beyond Classification</a:t>
            </a:r>
            <a:endParaRPr lang="zh-CN" altLang="en-US" dirty="0"/>
          </a:p>
        </p:txBody>
      </p:sp>
      <p:sp>
        <p:nvSpPr>
          <p:cNvPr id="4" name="文字方塊 10">
            <a:extLst>
              <a:ext uri="{FF2B5EF4-FFF2-40B4-BE49-F238E27FC236}">
                <a16:creationId xmlns:a16="http://schemas.microsoft.com/office/drawing/2014/main" id="{9DF17BC2-4F42-4C82-9445-D7C93DDCD652}"/>
              </a:ext>
            </a:extLst>
          </p:cNvPr>
          <p:cNvSpPr txBox="1"/>
          <p:nvPr/>
        </p:nvSpPr>
        <p:spPr>
          <a:xfrm>
            <a:off x="7309077" y="1405527"/>
            <a:ext cx="2715759" cy="830997"/>
          </a:xfrm>
          <a:prstGeom prst="rect">
            <a:avLst/>
          </a:prstGeom>
          <a:noFill/>
        </p:spPr>
        <p:txBody>
          <a:bodyPr wrap="square" rtlCol="0">
            <a:spAutoFit/>
          </a:bodyPr>
          <a:lstStyle/>
          <a:p>
            <a:r>
              <a:rPr lang="en-US" altLang="zh-TW" sz="2400" dirty="0">
                <a:solidFill>
                  <a:prstClr val="black"/>
                </a:solidFill>
                <a:latin typeface="Calibri" panose="020F0502020204030204"/>
              </a:rPr>
              <a:t>“</a:t>
            </a:r>
            <a:r>
              <a:rPr lang="zh-CN" altLang="en-US" sz="2400" dirty="0">
                <a:solidFill>
                  <a:prstClr val="black"/>
                </a:solidFill>
                <a:latin typeface="Calibri" panose="020F0502020204030204"/>
              </a:rPr>
              <a:t>大家好，欢迎大家来学习机器学习</a:t>
            </a:r>
            <a:r>
              <a:rPr lang="en-US" altLang="zh-TW" sz="2400" dirty="0">
                <a:solidFill>
                  <a:prstClr val="black"/>
                </a:solidFill>
                <a:latin typeface="Calibri" panose="020F0502020204030204"/>
              </a:rPr>
              <a:t>”</a:t>
            </a:r>
            <a:endParaRPr lang="zh-TW" altLang="en-US" sz="2400" dirty="0">
              <a:solidFill>
                <a:prstClr val="black"/>
              </a:solidFill>
              <a:latin typeface="Calibri" panose="020F0502020204030204"/>
            </a:endParaRPr>
          </a:p>
        </p:txBody>
      </p:sp>
      <p:pic>
        <p:nvPicPr>
          <p:cNvPr id="5" name="圖片 13">
            <a:extLst>
              <a:ext uri="{FF2B5EF4-FFF2-40B4-BE49-F238E27FC236}">
                <a16:creationId xmlns:a16="http://schemas.microsoft.com/office/drawing/2014/main" id="{EC6B280C-9630-4942-8C39-436418B28CD9}"/>
              </a:ext>
            </a:extLst>
          </p:cNvPr>
          <p:cNvPicPr>
            <a:picLocks noChangeAspect="1"/>
          </p:cNvPicPr>
          <p:nvPr/>
        </p:nvPicPr>
        <p:blipFill>
          <a:blip r:embed="rId3"/>
          <a:stretch>
            <a:fillRect/>
          </a:stretch>
        </p:blipFill>
        <p:spPr>
          <a:xfrm>
            <a:off x="2138133" y="1468825"/>
            <a:ext cx="2437381" cy="726765"/>
          </a:xfrm>
          <a:prstGeom prst="rect">
            <a:avLst/>
          </a:prstGeom>
        </p:spPr>
      </p:pic>
      <p:sp>
        <p:nvSpPr>
          <p:cNvPr id="7" name="矩形 6">
            <a:extLst>
              <a:ext uri="{FF2B5EF4-FFF2-40B4-BE49-F238E27FC236}">
                <a16:creationId xmlns:a16="http://schemas.microsoft.com/office/drawing/2014/main" id="{DC57E559-CD2D-473D-B5EF-44ABC29FDA74}"/>
              </a:ext>
            </a:extLst>
          </p:cNvPr>
          <p:cNvSpPr/>
          <p:nvPr/>
        </p:nvSpPr>
        <p:spPr>
          <a:xfrm>
            <a:off x="5404700" y="1470287"/>
            <a:ext cx="1075191" cy="701474"/>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algn="ctr">
              <a:defRPr/>
            </a:pPr>
            <a:r>
              <a:rPr lang="en-US" altLang="zh-TW" sz="2800" kern="0" dirty="0">
                <a:solidFill>
                  <a:prstClr val="white"/>
                </a:solidFill>
                <a:latin typeface="Calibri" panose="020F0502020204030204"/>
                <a:ea typeface="新細明體" panose="02020500000000000000" pitchFamily="18" charset="-120"/>
              </a:rPr>
              <a:t>f</a:t>
            </a:r>
            <a:endParaRPr lang="zh-TW" altLang="en-US" sz="2800" kern="0" dirty="0">
              <a:solidFill>
                <a:prstClr val="white"/>
              </a:solidFill>
              <a:latin typeface="Calibri" panose="020F0502020204030204"/>
              <a:ea typeface="新細明體" panose="02020500000000000000" pitchFamily="18" charset="-120"/>
            </a:endParaRPr>
          </a:p>
        </p:txBody>
      </p:sp>
      <p:sp>
        <p:nvSpPr>
          <p:cNvPr id="8" name="向右箭號 25">
            <a:extLst>
              <a:ext uri="{FF2B5EF4-FFF2-40B4-BE49-F238E27FC236}">
                <a16:creationId xmlns:a16="http://schemas.microsoft.com/office/drawing/2014/main" id="{FB16455D-A419-4EF4-9B91-6E79853056D1}"/>
              </a:ext>
            </a:extLst>
          </p:cNvPr>
          <p:cNvSpPr/>
          <p:nvPr/>
        </p:nvSpPr>
        <p:spPr>
          <a:xfrm>
            <a:off x="4683033" y="1657251"/>
            <a:ext cx="614150" cy="327546"/>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9" name="向右箭號 26">
            <a:extLst>
              <a:ext uri="{FF2B5EF4-FFF2-40B4-BE49-F238E27FC236}">
                <a16:creationId xmlns:a16="http://schemas.microsoft.com/office/drawing/2014/main" id="{B23D00BB-D172-49F2-BFCC-7F6663AB5F1F}"/>
              </a:ext>
            </a:extLst>
          </p:cNvPr>
          <p:cNvSpPr/>
          <p:nvPr/>
        </p:nvSpPr>
        <p:spPr>
          <a:xfrm>
            <a:off x="6587408" y="1657251"/>
            <a:ext cx="614150" cy="327546"/>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10" name="文字方塊 27">
            <a:extLst>
              <a:ext uri="{FF2B5EF4-FFF2-40B4-BE49-F238E27FC236}">
                <a16:creationId xmlns:a16="http://schemas.microsoft.com/office/drawing/2014/main" id="{6717912E-F2E8-4E03-9393-874AE3BA6F29}"/>
              </a:ext>
            </a:extLst>
          </p:cNvPr>
          <p:cNvSpPr txBox="1"/>
          <p:nvPr/>
        </p:nvSpPr>
        <p:spPr>
          <a:xfrm>
            <a:off x="4146265" y="2349180"/>
            <a:ext cx="359205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Speech Recognition</a:t>
            </a:r>
            <a:endParaRPr lang="zh-TW" altLang="en-US" sz="2400" dirty="0">
              <a:solidFill>
                <a:prstClr val="black"/>
              </a:solidFill>
              <a:latin typeface="Calibri" panose="020F0502020204030204"/>
            </a:endParaRPr>
          </a:p>
        </p:txBody>
      </p:sp>
      <p:pic>
        <p:nvPicPr>
          <p:cNvPr id="15" name="图片 14">
            <a:extLst>
              <a:ext uri="{FF2B5EF4-FFF2-40B4-BE49-F238E27FC236}">
                <a16:creationId xmlns:a16="http://schemas.microsoft.com/office/drawing/2014/main" id="{1AF07269-4003-40D6-8C8B-5E88D1B42493}"/>
              </a:ext>
            </a:extLst>
          </p:cNvPr>
          <p:cNvPicPr>
            <a:picLocks noChangeAspect="1"/>
          </p:cNvPicPr>
          <p:nvPr/>
        </p:nvPicPr>
        <p:blipFill>
          <a:blip r:embed="rId4"/>
          <a:stretch>
            <a:fillRect/>
          </a:stretch>
        </p:blipFill>
        <p:spPr>
          <a:xfrm>
            <a:off x="1223961" y="3609355"/>
            <a:ext cx="2751532" cy="2106111"/>
          </a:xfrm>
          <a:prstGeom prst="rect">
            <a:avLst/>
          </a:prstGeom>
        </p:spPr>
      </p:pic>
      <p:sp>
        <p:nvSpPr>
          <p:cNvPr id="17" name="文字方塊 6">
            <a:extLst>
              <a:ext uri="{FF2B5EF4-FFF2-40B4-BE49-F238E27FC236}">
                <a16:creationId xmlns:a16="http://schemas.microsoft.com/office/drawing/2014/main" id="{BC368308-5514-4871-AC1C-7DC1B6FC81E4}"/>
              </a:ext>
            </a:extLst>
          </p:cNvPr>
          <p:cNvSpPr txBox="1"/>
          <p:nvPr/>
        </p:nvSpPr>
        <p:spPr>
          <a:xfrm>
            <a:off x="1069626" y="6018138"/>
            <a:ext cx="2724150" cy="461665"/>
          </a:xfrm>
          <a:prstGeom prst="rect">
            <a:avLst/>
          </a:prstGeom>
          <a:noFill/>
        </p:spPr>
        <p:txBody>
          <a:bodyPr wrap="square" rtlCol="0">
            <a:spAutoFit/>
          </a:bodyPr>
          <a:lstStyle/>
          <a:p>
            <a:pPr algn="ctr"/>
            <a:r>
              <a:rPr lang="zh-CN" altLang="en-US" sz="2400" dirty="0">
                <a:solidFill>
                  <a:prstClr val="black"/>
                </a:solidFill>
                <a:latin typeface="Calibri" panose="020F0502020204030204"/>
              </a:rPr>
              <a:t>人脸识别</a:t>
            </a:r>
            <a:endParaRPr lang="zh-TW" altLang="en-US" sz="2400" dirty="0">
              <a:solidFill>
                <a:prstClr val="black"/>
              </a:solidFill>
              <a:latin typeface="Calibri" panose="020F0502020204030204"/>
            </a:endParaRPr>
          </a:p>
        </p:txBody>
      </p:sp>
      <p:sp>
        <p:nvSpPr>
          <p:cNvPr id="18" name="矩形 17">
            <a:extLst>
              <a:ext uri="{FF2B5EF4-FFF2-40B4-BE49-F238E27FC236}">
                <a16:creationId xmlns:a16="http://schemas.microsoft.com/office/drawing/2014/main" id="{EED24116-CD8E-4072-979E-3828A305ACEF}"/>
              </a:ext>
            </a:extLst>
          </p:cNvPr>
          <p:cNvSpPr/>
          <p:nvPr/>
        </p:nvSpPr>
        <p:spPr>
          <a:xfrm>
            <a:off x="1537390" y="3700981"/>
            <a:ext cx="513509" cy="574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6A394C70-D9F2-42F2-924A-253EEEF9BE8E}"/>
              </a:ext>
            </a:extLst>
          </p:cNvPr>
          <p:cNvSpPr/>
          <p:nvPr/>
        </p:nvSpPr>
        <p:spPr>
          <a:xfrm>
            <a:off x="2121090" y="3700981"/>
            <a:ext cx="513509" cy="574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AAEF289-207A-4C83-B5FF-29054E7B4955}"/>
              </a:ext>
            </a:extLst>
          </p:cNvPr>
          <p:cNvSpPr/>
          <p:nvPr/>
        </p:nvSpPr>
        <p:spPr>
          <a:xfrm>
            <a:off x="2675620" y="3608623"/>
            <a:ext cx="513509" cy="574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AE43C38-7500-482C-B937-A1403C218B8C}"/>
              </a:ext>
            </a:extLst>
          </p:cNvPr>
          <p:cNvSpPr/>
          <p:nvPr/>
        </p:nvSpPr>
        <p:spPr>
          <a:xfrm>
            <a:off x="3180197" y="3783320"/>
            <a:ext cx="513509" cy="574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6">
            <a:extLst>
              <a:ext uri="{FF2B5EF4-FFF2-40B4-BE49-F238E27FC236}">
                <a16:creationId xmlns:a16="http://schemas.microsoft.com/office/drawing/2014/main" id="{21DFF103-474E-4F5E-A8DA-D1BF584C8318}"/>
              </a:ext>
            </a:extLst>
          </p:cNvPr>
          <p:cNvSpPr txBox="1"/>
          <p:nvPr/>
        </p:nvSpPr>
        <p:spPr>
          <a:xfrm>
            <a:off x="192933" y="3839833"/>
            <a:ext cx="1559617" cy="461665"/>
          </a:xfrm>
          <a:prstGeom prst="rect">
            <a:avLst/>
          </a:prstGeom>
          <a:noFill/>
        </p:spPr>
        <p:txBody>
          <a:bodyPr wrap="square" rtlCol="0">
            <a:spAutoFit/>
          </a:bodyPr>
          <a:lstStyle/>
          <a:p>
            <a:pPr algn="ctr"/>
            <a:r>
              <a:rPr lang="zh-CN" altLang="en-US" sz="2400" dirty="0">
                <a:solidFill>
                  <a:prstClr val="black"/>
                </a:solidFill>
                <a:latin typeface="Calibri" panose="020F0502020204030204"/>
              </a:rPr>
              <a:t>范冰冰</a:t>
            </a:r>
            <a:endParaRPr lang="zh-TW" altLang="en-US" sz="2400" dirty="0">
              <a:solidFill>
                <a:prstClr val="black"/>
              </a:solidFill>
              <a:latin typeface="Calibri" panose="020F0502020204030204"/>
            </a:endParaRPr>
          </a:p>
        </p:txBody>
      </p:sp>
      <p:sp>
        <p:nvSpPr>
          <p:cNvPr id="24" name="文字方塊 6">
            <a:extLst>
              <a:ext uri="{FF2B5EF4-FFF2-40B4-BE49-F238E27FC236}">
                <a16:creationId xmlns:a16="http://schemas.microsoft.com/office/drawing/2014/main" id="{8D3A1C05-6C85-4A1E-B333-908384A7AB7B}"/>
              </a:ext>
            </a:extLst>
          </p:cNvPr>
          <p:cNvSpPr txBox="1"/>
          <p:nvPr/>
        </p:nvSpPr>
        <p:spPr>
          <a:xfrm>
            <a:off x="1730305" y="3213491"/>
            <a:ext cx="1215505" cy="461665"/>
          </a:xfrm>
          <a:prstGeom prst="rect">
            <a:avLst/>
          </a:prstGeom>
          <a:noFill/>
        </p:spPr>
        <p:txBody>
          <a:bodyPr wrap="square" rtlCol="0">
            <a:spAutoFit/>
          </a:bodyPr>
          <a:lstStyle/>
          <a:p>
            <a:pPr algn="ctr"/>
            <a:r>
              <a:rPr lang="zh-CN" altLang="en-US" sz="2400" dirty="0">
                <a:solidFill>
                  <a:prstClr val="black"/>
                </a:solidFill>
                <a:latin typeface="Calibri" panose="020F0502020204030204"/>
              </a:rPr>
              <a:t>林心如</a:t>
            </a:r>
            <a:endParaRPr lang="zh-TW" altLang="en-US" sz="2400" dirty="0">
              <a:solidFill>
                <a:prstClr val="black"/>
              </a:solidFill>
              <a:latin typeface="Calibri" panose="020F0502020204030204"/>
            </a:endParaRPr>
          </a:p>
        </p:txBody>
      </p:sp>
      <p:sp>
        <p:nvSpPr>
          <p:cNvPr id="25" name="文字方塊 6">
            <a:extLst>
              <a:ext uri="{FF2B5EF4-FFF2-40B4-BE49-F238E27FC236}">
                <a16:creationId xmlns:a16="http://schemas.microsoft.com/office/drawing/2014/main" id="{5B1C7AD1-AEB7-4029-9F28-B326267437D6}"/>
              </a:ext>
            </a:extLst>
          </p:cNvPr>
          <p:cNvSpPr txBox="1"/>
          <p:nvPr/>
        </p:nvSpPr>
        <p:spPr>
          <a:xfrm>
            <a:off x="2789767" y="3168508"/>
            <a:ext cx="1215505" cy="461665"/>
          </a:xfrm>
          <a:prstGeom prst="rect">
            <a:avLst/>
          </a:prstGeom>
          <a:noFill/>
        </p:spPr>
        <p:txBody>
          <a:bodyPr wrap="square" rtlCol="0">
            <a:spAutoFit/>
          </a:bodyPr>
          <a:lstStyle/>
          <a:p>
            <a:pPr algn="ctr"/>
            <a:r>
              <a:rPr lang="zh-CN" altLang="en-US" sz="2400" dirty="0">
                <a:solidFill>
                  <a:prstClr val="black"/>
                </a:solidFill>
                <a:latin typeface="Calibri" panose="020F0502020204030204"/>
              </a:rPr>
              <a:t>霍建华</a:t>
            </a:r>
            <a:endParaRPr lang="zh-TW" altLang="en-US" sz="2400" dirty="0">
              <a:solidFill>
                <a:prstClr val="black"/>
              </a:solidFill>
              <a:latin typeface="Calibri" panose="020F0502020204030204"/>
            </a:endParaRPr>
          </a:p>
        </p:txBody>
      </p:sp>
      <p:sp>
        <p:nvSpPr>
          <p:cNvPr id="26" name="文字方塊 6">
            <a:extLst>
              <a:ext uri="{FF2B5EF4-FFF2-40B4-BE49-F238E27FC236}">
                <a16:creationId xmlns:a16="http://schemas.microsoft.com/office/drawing/2014/main" id="{8CC2D6AB-8113-43E3-99ED-FC9A3449820A}"/>
              </a:ext>
            </a:extLst>
          </p:cNvPr>
          <p:cNvSpPr txBox="1"/>
          <p:nvPr/>
        </p:nvSpPr>
        <p:spPr>
          <a:xfrm>
            <a:off x="3791018" y="3859993"/>
            <a:ext cx="1215505" cy="461665"/>
          </a:xfrm>
          <a:prstGeom prst="rect">
            <a:avLst/>
          </a:prstGeom>
          <a:noFill/>
        </p:spPr>
        <p:txBody>
          <a:bodyPr wrap="square" rtlCol="0">
            <a:spAutoFit/>
          </a:bodyPr>
          <a:lstStyle/>
          <a:p>
            <a:pPr algn="ctr"/>
            <a:r>
              <a:rPr lang="zh-CN" altLang="en-US" sz="2400" dirty="0">
                <a:solidFill>
                  <a:prstClr val="black"/>
                </a:solidFill>
                <a:latin typeface="Calibri" panose="020F0502020204030204"/>
              </a:rPr>
              <a:t>赵薇</a:t>
            </a:r>
            <a:endParaRPr lang="zh-TW" altLang="en-US" sz="2400" dirty="0">
              <a:solidFill>
                <a:prstClr val="black"/>
              </a:solidFill>
              <a:latin typeface="Calibri" panose="020F0502020204030204"/>
            </a:endParaRPr>
          </a:p>
        </p:txBody>
      </p:sp>
      <p:pic>
        <p:nvPicPr>
          <p:cNvPr id="16" name="图片 15">
            <a:extLst>
              <a:ext uri="{FF2B5EF4-FFF2-40B4-BE49-F238E27FC236}">
                <a16:creationId xmlns:a16="http://schemas.microsoft.com/office/drawing/2014/main" id="{8EF89FEF-B2E6-4852-86E8-D8233BA19F5B}"/>
              </a:ext>
            </a:extLst>
          </p:cNvPr>
          <p:cNvPicPr>
            <a:picLocks noChangeAspect="1"/>
          </p:cNvPicPr>
          <p:nvPr/>
        </p:nvPicPr>
        <p:blipFill>
          <a:blip r:embed="rId5"/>
          <a:stretch>
            <a:fillRect/>
          </a:stretch>
        </p:blipFill>
        <p:spPr>
          <a:xfrm>
            <a:off x="5569492" y="3346124"/>
            <a:ext cx="6007544" cy="2207249"/>
          </a:xfrm>
          <a:prstGeom prst="rect">
            <a:avLst/>
          </a:prstGeom>
          <a:ln>
            <a:solidFill>
              <a:srgbClr val="0000FF"/>
            </a:solidFill>
          </a:ln>
        </p:spPr>
      </p:pic>
      <p:sp>
        <p:nvSpPr>
          <p:cNvPr id="27" name="文字方塊 6">
            <a:extLst>
              <a:ext uri="{FF2B5EF4-FFF2-40B4-BE49-F238E27FC236}">
                <a16:creationId xmlns:a16="http://schemas.microsoft.com/office/drawing/2014/main" id="{01DD845B-878A-4C37-AA8C-210A6F224409}"/>
              </a:ext>
            </a:extLst>
          </p:cNvPr>
          <p:cNvSpPr txBox="1"/>
          <p:nvPr/>
        </p:nvSpPr>
        <p:spPr>
          <a:xfrm>
            <a:off x="7211189" y="5947866"/>
            <a:ext cx="2724150" cy="461665"/>
          </a:xfrm>
          <a:prstGeom prst="rect">
            <a:avLst/>
          </a:prstGeom>
          <a:noFill/>
        </p:spPr>
        <p:txBody>
          <a:bodyPr wrap="square" rtlCol="0">
            <a:spAutoFit/>
          </a:bodyPr>
          <a:lstStyle/>
          <a:p>
            <a:pPr algn="ctr"/>
            <a:r>
              <a:rPr lang="zh-CN" altLang="en-US" sz="2400" dirty="0">
                <a:solidFill>
                  <a:prstClr val="black"/>
                </a:solidFill>
                <a:latin typeface="Calibri" panose="020F0502020204030204"/>
              </a:rPr>
              <a:t>序列标注</a:t>
            </a:r>
            <a:endParaRPr lang="zh-TW" altLang="en-US" sz="2400" dirty="0">
              <a:solidFill>
                <a:prstClr val="black"/>
              </a:solidFill>
              <a:latin typeface="Calibri" panose="020F0502020204030204"/>
            </a:endParaRPr>
          </a:p>
        </p:txBody>
      </p:sp>
    </p:spTree>
    <p:extLst>
      <p:ext uri="{BB962C8B-B14F-4D97-AF65-F5344CB8AC3E}">
        <p14:creationId xmlns:p14="http://schemas.microsoft.com/office/powerpoint/2010/main" val="167669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p:bldP spid="17" grpId="0"/>
      <p:bldP spid="18" grpId="0" animBg="1"/>
      <p:bldP spid="19" grpId="0" animBg="1"/>
      <p:bldP spid="20" grpId="0" animBg="1"/>
      <p:bldP spid="21" grpId="0" animBg="1"/>
      <p:bldP spid="23" grpId="0"/>
      <p:bldP spid="24" grpId="0"/>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F123C-4D7E-4518-897E-1A71FBC05A51}"/>
              </a:ext>
            </a:extLst>
          </p:cNvPr>
          <p:cNvSpPr>
            <a:spLocks noGrp="1"/>
          </p:cNvSpPr>
          <p:nvPr>
            <p:ph type="title"/>
          </p:nvPr>
        </p:nvSpPr>
        <p:spPr/>
        <p:txBody>
          <a:bodyPr/>
          <a:lstStyle/>
          <a:p>
            <a:r>
              <a:rPr lang="zh-CN" altLang="en-US" dirty="0"/>
              <a:t>自我介绍</a:t>
            </a:r>
          </a:p>
        </p:txBody>
      </p:sp>
      <p:pic>
        <p:nvPicPr>
          <p:cNvPr id="12" name="图片 11">
            <a:extLst>
              <a:ext uri="{FF2B5EF4-FFF2-40B4-BE49-F238E27FC236}">
                <a16:creationId xmlns:a16="http://schemas.microsoft.com/office/drawing/2014/main" id="{9268F702-4813-40F1-B5B2-E33AE022F1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3303" y="1451633"/>
            <a:ext cx="212400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a:extLst>
              <a:ext uri="{FF2B5EF4-FFF2-40B4-BE49-F238E27FC236}">
                <a16:creationId xmlns:a16="http://schemas.microsoft.com/office/drawing/2014/main" id="{6971DBB1-977B-46ED-904F-756B3E365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429" y="3868403"/>
            <a:ext cx="2124000"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ACFBB00D-801D-4751-83B6-0CAA5C54F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913" y="1339418"/>
            <a:ext cx="3181741" cy="2236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4">
            <a:extLst>
              <a:ext uri="{FF2B5EF4-FFF2-40B4-BE49-F238E27FC236}">
                <a16:creationId xmlns:a16="http://schemas.microsoft.com/office/drawing/2014/main" id="{552C8679-02DA-4387-A33E-B0F5CF6470B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0581" y="3830603"/>
            <a:ext cx="2889251" cy="22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左箭头标注 4">
            <a:extLst>
              <a:ext uri="{FF2B5EF4-FFF2-40B4-BE49-F238E27FC236}">
                <a16:creationId xmlns:a16="http://schemas.microsoft.com/office/drawing/2014/main" id="{51C003BB-4614-4D99-B3F3-8E9ED37A1975}"/>
              </a:ext>
            </a:extLst>
          </p:cNvPr>
          <p:cNvSpPr/>
          <p:nvPr/>
        </p:nvSpPr>
        <p:spPr>
          <a:xfrm>
            <a:off x="4155551" y="1523521"/>
            <a:ext cx="2304256" cy="1008112"/>
          </a:xfrm>
          <a:prstGeom prst="leftArrowCallout">
            <a:avLst/>
          </a:prstGeom>
          <a:solidFill>
            <a:srgbClr val="FFC000"/>
          </a:solidFill>
          <a:ln w="12700" cap="flat" cmpd="sng" algn="ctr">
            <a:solidFill>
              <a:srgbClr val="FF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Arial" panose="020F0502020204030204"/>
                <a:ea typeface="微软雅黑"/>
                <a:cs typeface="+mn-cs"/>
              </a:rPr>
              <a:t>网络传播最大化挖掘</a:t>
            </a:r>
          </a:p>
        </p:txBody>
      </p:sp>
      <p:sp>
        <p:nvSpPr>
          <p:cNvPr id="17" name="左箭头标注 8">
            <a:extLst>
              <a:ext uri="{FF2B5EF4-FFF2-40B4-BE49-F238E27FC236}">
                <a16:creationId xmlns:a16="http://schemas.microsoft.com/office/drawing/2014/main" id="{338FF4B2-DF96-40DA-AF70-875DEDD03DC5}"/>
              </a:ext>
            </a:extLst>
          </p:cNvPr>
          <p:cNvSpPr/>
          <p:nvPr/>
        </p:nvSpPr>
        <p:spPr>
          <a:xfrm>
            <a:off x="4155551" y="3868403"/>
            <a:ext cx="2304000" cy="1008112"/>
          </a:xfrm>
          <a:prstGeom prst="leftArrowCallout">
            <a:avLst/>
          </a:prstGeom>
          <a:solidFill>
            <a:srgbClr val="FFC000"/>
          </a:solidFill>
          <a:ln w="12700" cap="flat" cmpd="sng" algn="ctr">
            <a:solidFill>
              <a:srgbClr val="FF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Arial" panose="020F0502020204030204"/>
                <a:ea typeface="微软雅黑"/>
                <a:cs typeface="+mn-cs"/>
              </a:rPr>
              <a:t>交通数据时空关联挖掘</a:t>
            </a:r>
          </a:p>
        </p:txBody>
      </p:sp>
      <p:sp>
        <p:nvSpPr>
          <p:cNvPr id="18" name="右箭头标注 5">
            <a:extLst>
              <a:ext uri="{FF2B5EF4-FFF2-40B4-BE49-F238E27FC236}">
                <a16:creationId xmlns:a16="http://schemas.microsoft.com/office/drawing/2014/main" id="{ADFD8FDC-A2E7-445F-89F2-13A4E489B9A4}"/>
              </a:ext>
            </a:extLst>
          </p:cNvPr>
          <p:cNvSpPr/>
          <p:nvPr/>
        </p:nvSpPr>
        <p:spPr>
          <a:xfrm>
            <a:off x="4947639" y="2716275"/>
            <a:ext cx="2304000" cy="1008000"/>
          </a:xfrm>
          <a:prstGeom prst="rightArrowCallout">
            <a:avLst/>
          </a:prstGeom>
          <a:solidFill>
            <a:srgbClr val="FFC000"/>
          </a:solidFill>
          <a:ln w="12700" cap="flat" cmpd="sng" algn="ctr">
            <a:solidFill>
              <a:srgbClr val="FF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Arial" panose="020F0502020204030204"/>
                <a:ea typeface="微软雅黑"/>
                <a:cs typeface="+mn-cs"/>
              </a:rPr>
              <a:t>交通流量预测反演</a:t>
            </a:r>
          </a:p>
        </p:txBody>
      </p:sp>
      <p:sp>
        <p:nvSpPr>
          <p:cNvPr id="19" name="右箭头标注 11">
            <a:extLst>
              <a:ext uri="{FF2B5EF4-FFF2-40B4-BE49-F238E27FC236}">
                <a16:creationId xmlns:a16="http://schemas.microsoft.com/office/drawing/2014/main" id="{C28F5532-DB65-49FA-997D-C2F43AB4DFD3}"/>
              </a:ext>
            </a:extLst>
          </p:cNvPr>
          <p:cNvSpPr/>
          <p:nvPr/>
        </p:nvSpPr>
        <p:spPr>
          <a:xfrm>
            <a:off x="4963627" y="5020531"/>
            <a:ext cx="2304000" cy="1008000"/>
          </a:xfrm>
          <a:prstGeom prst="rightArrowCallout">
            <a:avLst/>
          </a:prstGeom>
          <a:solidFill>
            <a:srgbClr val="FFC000"/>
          </a:solidFill>
          <a:ln w="12700" cap="flat" cmpd="sng" algn="ctr">
            <a:solidFill>
              <a:srgbClr val="FF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Arial" panose="020F0502020204030204"/>
                <a:ea typeface="微软雅黑"/>
                <a:cs typeface="+mn-cs"/>
              </a:rPr>
              <a:t>气象数据关联特征挖掘</a:t>
            </a:r>
          </a:p>
        </p:txBody>
      </p:sp>
    </p:spTree>
    <p:extLst>
      <p:ext uri="{BB962C8B-B14F-4D97-AF65-F5344CB8AC3E}">
        <p14:creationId xmlns:p14="http://schemas.microsoft.com/office/powerpoint/2010/main" val="177157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normAutofit/>
          </a:bodyPr>
          <a:lstStyle/>
          <a:p>
            <a:r>
              <a:rPr lang="en-US" altLang="zh-CN" dirty="0"/>
              <a:t>Machine learning</a:t>
            </a:r>
            <a:endParaRPr lang="zh-CN" altLang="en-US" dirty="0"/>
          </a:p>
        </p:txBody>
      </p:sp>
      <p:sp>
        <p:nvSpPr>
          <p:cNvPr id="23" name="内容占位符 22">
            <a:extLst>
              <a:ext uri="{FF2B5EF4-FFF2-40B4-BE49-F238E27FC236}">
                <a16:creationId xmlns:a16="http://schemas.microsoft.com/office/drawing/2014/main" id="{0602C4CF-1F90-4D77-92A1-8A3EB90C852B}"/>
              </a:ext>
            </a:extLst>
          </p:cNvPr>
          <p:cNvSpPr>
            <a:spLocks noGrp="1"/>
          </p:cNvSpPr>
          <p:nvPr>
            <p:ph idx="1"/>
          </p:nvPr>
        </p:nvSpPr>
        <p:spPr/>
        <p:txBody>
          <a:bodyPr/>
          <a:lstStyle/>
          <a:p>
            <a:endParaRPr lang="zh-CN" altLang="en-US"/>
          </a:p>
        </p:txBody>
      </p:sp>
      <p:sp>
        <p:nvSpPr>
          <p:cNvPr id="3" name="矩形 2">
            <a:extLst>
              <a:ext uri="{FF2B5EF4-FFF2-40B4-BE49-F238E27FC236}">
                <a16:creationId xmlns:a16="http://schemas.microsoft.com/office/drawing/2014/main" id="{11D176E2-0365-4384-9A7F-89F5F092E498}"/>
              </a:ext>
            </a:extLst>
          </p:cNvPr>
          <p:cNvSpPr/>
          <p:nvPr/>
        </p:nvSpPr>
        <p:spPr>
          <a:xfrm>
            <a:off x="2320414" y="1445030"/>
            <a:ext cx="3232520" cy="498186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4" name="矩形 3">
            <a:extLst>
              <a:ext uri="{FF2B5EF4-FFF2-40B4-BE49-F238E27FC236}">
                <a16:creationId xmlns:a16="http://schemas.microsoft.com/office/drawing/2014/main" id="{078C3CCE-F26E-4C34-AD55-1A77F0D9FCAB}"/>
              </a:ext>
            </a:extLst>
          </p:cNvPr>
          <p:cNvSpPr/>
          <p:nvPr/>
        </p:nvSpPr>
        <p:spPr>
          <a:xfrm>
            <a:off x="2320414" y="3681194"/>
            <a:ext cx="7881625" cy="293114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2B6EA2D0-1539-4DF5-AA05-1D0DFC8D29F2}"/>
              </a:ext>
            </a:extLst>
          </p:cNvPr>
          <p:cNvSpPr/>
          <p:nvPr/>
        </p:nvSpPr>
        <p:spPr>
          <a:xfrm>
            <a:off x="2968475" y="3821374"/>
            <a:ext cx="4719373" cy="215914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6" name="文字方塊 5">
            <a:extLst>
              <a:ext uri="{FF2B5EF4-FFF2-40B4-BE49-F238E27FC236}">
                <a16:creationId xmlns:a16="http://schemas.microsoft.com/office/drawing/2014/main" id="{846FFA68-C9B0-414C-9DC6-60038D28DCCC}"/>
              </a:ext>
            </a:extLst>
          </p:cNvPr>
          <p:cNvSpPr txBox="1"/>
          <p:nvPr/>
        </p:nvSpPr>
        <p:spPr>
          <a:xfrm>
            <a:off x="4633143" y="6059218"/>
            <a:ext cx="3398292"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Supervised Learning</a:t>
            </a:r>
            <a:endParaRPr lang="zh-TW" altLang="en-US" sz="2400" dirty="0">
              <a:solidFill>
                <a:prstClr val="black"/>
              </a:solidFill>
              <a:latin typeface="Calibri" panose="020F0502020204030204"/>
            </a:endParaRPr>
          </a:p>
        </p:txBody>
      </p:sp>
      <p:sp>
        <p:nvSpPr>
          <p:cNvPr id="7" name="文字方塊 6">
            <a:extLst>
              <a:ext uri="{FF2B5EF4-FFF2-40B4-BE49-F238E27FC236}">
                <a16:creationId xmlns:a16="http://schemas.microsoft.com/office/drawing/2014/main" id="{773494C8-42B5-45D8-AD22-FC8EAB52861D}"/>
              </a:ext>
            </a:extLst>
          </p:cNvPr>
          <p:cNvSpPr txBox="1"/>
          <p:nvPr/>
        </p:nvSpPr>
        <p:spPr>
          <a:xfrm>
            <a:off x="2629349" y="1808549"/>
            <a:ext cx="2670238"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algn="ctr">
              <a:defRPr/>
            </a:pPr>
            <a:r>
              <a:rPr lang="en-US" altLang="zh-TW" sz="2400" kern="0" dirty="0">
                <a:solidFill>
                  <a:prstClr val="black"/>
                </a:solidFill>
                <a:latin typeface="Calibri" panose="020F0502020204030204"/>
                <a:ea typeface="新細明體" panose="02020500000000000000" pitchFamily="18" charset="-120"/>
              </a:rPr>
              <a:t>Regression</a:t>
            </a:r>
            <a:endParaRPr lang="zh-TW" altLang="en-US" sz="2400" kern="0" dirty="0">
              <a:solidFill>
                <a:prstClr val="black"/>
              </a:solidFill>
              <a:latin typeface="Calibri" panose="020F0502020204030204"/>
              <a:ea typeface="新細明體" panose="02020500000000000000" pitchFamily="18" charset="-120"/>
            </a:endParaRPr>
          </a:p>
        </p:txBody>
      </p:sp>
      <p:sp>
        <p:nvSpPr>
          <p:cNvPr id="8" name="矩形 7">
            <a:extLst>
              <a:ext uri="{FF2B5EF4-FFF2-40B4-BE49-F238E27FC236}">
                <a16:creationId xmlns:a16="http://schemas.microsoft.com/office/drawing/2014/main" id="{F1A5DC6A-54F5-442F-AF7C-7C15D363BCE6}"/>
              </a:ext>
            </a:extLst>
          </p:cNvPr>
          <p:cNvSpPr/>
          <p:nvPr/>
        </p:nvSpPr>
        <p:spPr>
          <a:xfrm>
            <a:off x="2629349" y="2599143"/>
            <a:ext cx="2670238" cy="3392944"/>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p:spPr>
        <p:txBody>
          <a:bodyPr rtlCol="0" anchor="ctr"/>
          <a:lstStyle/>
          <a:p>
            <a:pPr algn="ctr">
              <a:defRPr/>
            </a:pPr>
            <a:endParaRPr lang="zh-TW" altLang="en-US" kern="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00482889-400B-4FE3-9523-1E0429AAAE18}"/>
              </a:ext>
            </a:extLst>
          </p:cNvPr>
          <p:cNvSpPr/>
          <p:nvPr/>
        </p:nvSpPr>
        <p:spPr>
          <a:xfrm>
            <a:off x="3046502" y="2886573"/>
            <a:ext cx="1792282" cy="69738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Linear Model</a:t>
            </a:r>
            <a:endParaRPr lang="zh-TW" altLang="en-US" sz="2400" kern="0" dirty="0">
              <a:solidFill>
                <a:prstClr val="white"/>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4ABB08B0-83B2-4290-9E00-A45202371A5B}"/>
              </a:ext>
            </a:extLst>
          </p:cNvPr>
          <p:cNvSpPr/>
          <p:nvPr/>
        </p:nvSpPr>
        <p:spPr>
          <a:xfrm>
            <a:off x="7992331" y="4456522"/>
            <a:ext cx="1830431" cy="106112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Structured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F608AC40-9478-405A-A986-25DE530D3FF8}"/>
              </a:ext>
            </a:extLst>
          </p:cNvPr>
          <p:cNvSpPr/>
          <p:nvPr/>
        </p:nvSpPr>
        <p:spPr>
          <a:xfrm>
            <a:off x="5758508" y="1261337"/>
            <a:ext cx="2309737"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Semi-supervised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A2145669-7188-42B2-ABCB-6B594B8C4311}"/>
              </a:ext>
            </a:extLst>
          </p:cNvPr>
          <p:cNvSpPr/>
          <p:nvPr/>
        </p:nvSpPr>
        <p:spPr>
          <a:xfrm>
            <a:off x="8238962" y="1261586"/>
            <a:ext cx="1963076"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Transfer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3" name="矩形 12">
            <a:extLst>
              <a:ext uri="{FF2B5EF4-FFF2-40B4-BE49-F238E27FC236}">
                <a16:creationId xmlns:a16="http://schemas.microsoft.com/office/drawing/2014/main" id="{41890F48-23D4-4ECB-90EA-D1EABB91C471}"/>
              </a:ext>
            </a:extLst>
          </p:cNvPr>
          <p:cNvSpPr/>
          <p:nvPr/>
        </p:nvSpPr>
        <p:spPr>
          <a:xfrm>
            <a:off x="5773256" y="2466557"/>
            <a:ext cx="1985671"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Unsupervised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4" name="矩形 13">
            <a:extLst>
              <a:ext uri="{FF2B5EF4-FFF2-40B4-BE49-F238E27FC236}">
                <a16:creationId xmlns:a16="http://schemas.microsoft.com/office/drawing/2014/main" id="{51F42B0A-F37E-448A-96DC-77AFABACAB53}"/>
              </a:ext>
            </a:extLst>
          </p:cNvPr>
          <p:cNvSpPr/>
          <p:nvPr/>
        </p:nvSpPr>
        <p:spPr>
          <a:xfrm>
            <a:off x="7936534" y="2470755"/>
            <a:ext cx="2265504" cy="1067889"/>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Reinforcement Learning</a:t>
            </a:r>
            <a:endParaRPr lang="zh-TW" altLang="en-US" sz="2400" kern="0" dirty="0">
              <a:solidFill>
                <a:prstClr val="black"/>
              </a:solidFill>
              <a:latin typeface="Calibri" panose="020F0502020204030204"/>
              <a:ea typeface="新細明體" panose="02020500000000000000" pitchFamily="18" charset="-120"/>
            </a:endParaRPr>
          </a:p>
        </p:txBody>
      </p:sp>
      <p:sp>
        <p:nvSpPr>
          <p:cNvPr id="15" name="文字方塊 26">
            <a:extLst>
              <a:ext uri="{FF2B5EF4-FFF2-40B4-BE49-F238E27FC236}">
                <a16:creationId xmlns:a16="http://schemas.microsoft.com/office/drawing/2014/main" id="{C8D430F3-DA94-4AB8-BF17-88A5BDBFB073}"/>
              </a:ext>
            </a:extLst>
          </p:cNvPr>
          <p:cNvSpPr txBox="1"/>
          <p:nvPr/>
        </p:nvSpPr>
        <p:spPr>
          <a:xfrm>
            <a:off x="4197308" y="5517649"/>
            <a:ext cx="2039409"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Classification</a:t>
            </a:r>
            <a:endParaRPr lang="zh-TW" altLang="en-US" sz="2400" dirty="0">
              <a:solidFill>
                <a:prstClr val="black"/>
              </a:solidFill>
              <a:latin typeface="Calibri" panose="020F0502020204030204"/>
            </a:endParaRPr>
          </a:p>
        </p:txBody>
      </p:sp>
      <p:sp>
        <p:nvSpPr>
          <p:cNvPr id="16" name="矩形 15">
            <a:extLst>
              <a:ext uri="{FF2B5EF4-FFF2-40B4-BE49-F238E27FC236}">
                <a16:creationId xmlns:a16="http://schemas.microsoft.com/office/drawing/2014/main" id="{14D65A56-753A-4C29-A8C1-E002243EEE63}"/>
              </a:ext>
            </a:extLst>
          </p:cNvPr>
          <p:cNvSpPr/>
          <p:nvPr/>
        </p:nvSpPr>
        <p:spPr>
          <a:xfrm>
            <a:off x="2877335" y="4074166"/>
            <a:ext cx="4535352" cy="146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a:defRPr/>
            </a:pPr>
            <a:endParaRPr lang="zh-TW" altLang="en-US" sz="2400" kern="0" dirty="0">
              <a:solidFill>
                <a:prstClr val="black"/>
              </a:solidFill>
              <a:latin typeface="Calibri" panose="020F0502020204030204"/>
              <a:ea typeface="新細明體" panose="02020500000000000000" pitchFamily="18" charset="-120"/>
            </a:endParaRPr>
          </a:p>
        </p:txBody>
      </p:sp>
      <p:sp>
        <p:nvSpPr>
          <p:cNvPr id="17" name="矩形 16">
            <a:extLst>
              <a:ext uri="{FF2B5EF4-FFF2-40B4-BE49-F238E27FC236}">
                <a16:creationId xmlns:a16="http://schemas.microsoft.com/office/drawing/2014/main" id="{4809B9EF-4786-41C5-94E3-3B55D587E480}"/>
              </a:ext>
            </a:extLst>
          </p:cNvPr>
          <p:cNvSpPr/>
          <p:nvPr/>
        </p:nvSpPr>
        <p:spPr>
          <a:xfrm>
            <a:off x="3087638" y="4245304"/>
            <a:ext cx="1787219"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Deep Learning</a:t>
            </a:r>
            <a:endParaRPr lang="zh-TW" altLang="en-US" sz="2400" kern="0" dirty="0">
              <a:solidFill>
                <a:prstClr val="white"/>
              </a:solidFill>
              <a:latin typeface="Calibri" panose="020F0502020204030204"/>
              <a:ea typeface="新細明體" panose="02020500000000000000" pitchFamily="18" charset="-120"/>
            </a:endParaRPr>
          </a:p>
        </p:txBody>
      </p:sp>
      <p:sp>
        <p:nvSpPr>
          <p:cNvPr id="18" name="矩形 17">
            <a:extLst>
              <a:ext uri="{FF2B5EF4-FFF2-40B4-BE49-F238E27FC236}">
                <a16:creationId xmlns:a16="http://schemas.microsoft.com/office/drawing/2014/main" id="{2C453707-D647-4306-8F15-F937D578B94A}"/>
              </a:ext>
            </a:extLst>
          </p:cNvPr>
          <p:cNvSpPr/>
          <p:nvPr/>
        </p:nvSpPr>
        <p:spPr>
          <a:xfrm>
            <a:off x="5115078" y="4260719"/>
            <a:ext cx="1993127" cy="788709"/>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SVM, decision tree, K-NN</a:t>
            </a:r>
            <a:r>
              <a:rPr lang="zh-TW" altLang="en-US" sz="2400" kern="0" dirty="0">
                <a:solidFill>
                  <a:prstClr val="white"/>
                </a:solidFill>
                <a:latin typeface="Calibri" panose="020F0502020204030204"/>
                <a:ea typeface="新細明體" panose="02020500000000000000" pitchFamily="18" charset="-120"/>
              </a:rPr>
              <a:t> </a:t>
            </a:r>
            <a:r>
              <a:rPr lang="en-US" altLang="zh-TW" sz="2400" kern="0" dirty="0">
                <a:solidFill>
                  <a:prstClr val="white"/>
                </a:solidFill>
                <a:latin typeface="Calibri" panose="020F0502020204030204"/>
                <a:ea typeface="新細明體" panose="02020500000000000000" pitchFamily="18" charset="-120"/>
              </a:rPr>
              <a:t>…</a:t>
            </a:r>
            <a:endParaRPr lang="zh-TW" altLang="en-US" sz="2400" kern="0" dirty="0">
              <a:solidFill>
                <a:prstClr val="white"/>
              </a:solidFill>
              <a:latin typeface="Calibri" panose="020F0502020204030204"/>
              <a:ea typeface="新細明體" panose="02020500000000000000" pitchFamily="18" charset="-120"/>
            </a:endParaRPr>
          </a:p>
        </p:txBody>
      </p:sp>
      <p:sp>
        <p:nvSpPr>
          <p:cNvPr id="19" name="文字方塊 28">
            <a:extLst>
              <a:ext uri="{FF2B5EF4-FFF2-40B4-BE49-F238E27FC236}">
                <a16:creationId xmlns:a16="http://schemas.microsoft.com/office/drawing/2014/main" id="{E0A2DAD4-F027-4B69-B88C-F173F695A9F0}"/>
              </a:ext>
            </a:extLst>
          </p:cNvPr>
          <p:cNvSpPr txBox="1"/>
          <p:nvPr/>
        </p:nvSpPr>
        <p:spPr>
          <a:xfrm>
            <a:off x="3857832" y="5040159"/>
            <a:ext cx="2530020"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Non-linear Model</a:t>
            </a:r>
            <a:endParaRPr lang="zh-TW" altLang="en-US" sz="2400" dirty="0">
              <a:solidFill>
                <a:prstClr val="black"/>
              </a:solidFill>
              <a:latin typeface="Calibri" panose="020F0502020204030204"/>
            </a:endParaRPr>
          </a:p>
        </p:txBody>
      </p:sp>
      <p:cxnSp>
        <p:nvCxnSpPr>
          <p:cNvPr id="20" name="直線單箭頭接點 31">
            <a:extLst>
              <a:ext uri="{FF2B5EF4-FFF2-40B4-BE49-F238E27FC236}">
                <a16:creationId xmlns:a16="http://schemas.microsoft.com/office/drawing/2014/main" id="{23B41C13-2A0F-4F79-94C9-C9B0AA2780C3}"/>
              </a:ext>
            </a:extLst>
          </p:cNvPr>
          <p:cNvCxnSpPr>
            <a:endCxn id="9" idx="0"/>
          </p:cNvCxnSpPr>
          <p:nvPr/>
        </p:nvCxnSpPr>
        <p:spPr>
          <a:xfrm flipH="1">
            <a:off x="3942643" y="2277607"/>
            <a:ext cx="0" cy="608966"/>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33">
            <a:extLst>
              <a:ext uri="{FF2B5EF4-FFF2-40B4-BE49-F238E27FC236}">
                <a16:creationId xmlns:a16="http://schemas.microsoft.com/office/drawing/2014/main" id="{87DB4EFC-15F4-41D8-8BDE-9CEE297A330D}"/>
              </a:ext>
            </a:extLst>
          </p:cNvPr>
          <p:cNvCxnSpPr/>
          <p:nvPr/>
        </p:nvCxnSpPr>
        <p:spPr>
          <a:xfrm>
            <a:off x="3942643" y="3583958"/>
            <a:ext cx="0" cy="632707"/>
          </a:xfrm>
          <a:prstGeom prst="straightConnector1">
            <a:avLst/>
          </a:prstGeom>
          <a:noFill/>
          <a:ln w="38100" cap="flat" cmpd="sng" algn="ctr">
            <a:solidFill>
              <a:sysClr val="windowText" lastClr="000000"/>
            </a:solidFill>
            <a:prstDash val="solid"/>
            <a:miter lim="800000"/>
            <a:tailEnd type="triangle"/>
          </a:ln>
          <a:effectLst/>
        </p:spPr>
      </p:cxnSp>
      <p:cxnSp>
        <p:nvCxnSpPr>
          <p:cNvPr id="22" name="直線單箭頭接點 35">
            <a:extLst>
              <a:ext uri="{FF2B5EF4-FFF2-40B4-BE49-F238E27FC236}">
                <a16:creationId xmlns:a16="http://schemas.microsoft.com/office/drawing/2014/main" id="{34F74037-974E-44CC-83E7-F59C107D89E0}"/>
              </a:ext>
            </a:extLst>
          </p:cNvPr>
          <p:cNvCxnSpPr/>
          <p:nvPr/>
        </p:nvCxnSpPr>
        <p:spPr>
          <a:xfrm rot="16200000" flipH="1">
            <a:off x="7687847" y="4611563"/>
            <a:ext cx="0" cy="608966"/>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7191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normAutofit/>
          </a:bodyPr>
          <a:lstStyle/>
          <a:p>
            <a:r>
              <a:rPr lang="en-US" altLang="zh-CN" dirty="0"/>
              <a:t>Supervised </a:t>
            </a:r>
            <a:r>
              <a:rPr lang="en-US" altLang="zh-CN" dirty="0" err="1"/>
              <a:t>v.s</a:t>
            </a:r>
            <a:r>
              <a:rPr lang="en-US" altLang="zh-CN" dirty="0"/>
              <a:t>. Reinforcement</a:t>
            </a:r>
            <a:r>
              <a:rPr lang="zh-CN" altLang="en-US" dirty="0"/>
              <a:t>（增强学习）</a:t>
            </a:r>
          </a:p>
        </p:txBody>
      </p:sp>
      <p:sp>
        <p:nvSpPr>
          <p:cNvPr id="3" name="內容版面配置區 2">
            <a:extLst>
              <a:ext uri="{FF2B5EF4-FFF2-40B4-BE49-F238E27FC236}">
                <a16:creationId xmlns:a16="http://schemas.microsoft.com/office/drawing/2014/main" id="{C25C5BFC-E490-4EBC-9D19-6446279A0C2E}"/>
              </a:ext>
            </a:extLst>
          </p:cNvPr>
          <p:cNvSpPr txBox="1">
            <a:spLocks/>
          </p:cNvSpPr>
          <p:nvPr/>
        </p:nvSpPr>
        <p:spPr>
          <a:xfrm>
            <a:off x="2152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TW">
                <a:solidFill>
                  <a:sysClr val="windowText" lastClr="000000"/>
                </a:solidFill>
                <a:latin typeface="Calibri" panose="020F0502020204030204"/>
                <a:ea typeface="新細明體" panose="02020500000000000000" pitchFamily="18" charset="-120"/>
              </a:rPr>
              <a:t>Supervised </a:t>
            </a:r>
          </a:p>
          <a:p>
            <a:pPr>
              <a:defRPr/>
            </a:pPr>
            <a:endParaRPr lang="en-US" altLang="zh-TW">
              <a:solidFill>
                <a:sysClr val="windowText" lastClr="000000"/>
              </a:solidFill>
              <a:latin typeface="Calibri" panose="020F0502020204030204"/>
              <a:ea typeface="新細明體" panose="02020500000000000000" pitchFamily="18" charset="-120"/>
            </a:endParaRPr>
          </a:p>
          <a:p>
            <a:pPr>
              <a:defRPr/>
            </a:pPr>
            <a:endParaRPr lang="en-US" altLang="zh-TW">
              <a:solidFill>
                <a:sysClr val="windowText" lastClr="000000"/>
              </a:solidFill>
              <a:latin typeface="Calibri" panose="020F0502020204030204"/>
              <a:ea typeface="新細明體" panose="02020500000000000000" pitchFamily="18" charset="-120"/>
            </a:endParaRPr>
          </a:p>
          <a:p>
            <a:pPr>
              <a:defRPr/>
            </a:pPr>
            <a:r>
              <a:rPr lang="en-US" altLang="zh-TW">
                <a:solidFill>
                  <a:sysClr val="windowText" lastClr="000000"/>
                </a:solidFill>
                <a:latin typeface="Calibri" panose="020F0502020204030204"/>
                <a:ea typeface="新細明體" panose="02020500000000000000" pitchFamily="18" charset="-120"/>
              </a:rPr>
              <a:t>Reinforcement</a:t>
            </a:r>
          </a:p>
          <a:p>
            <a:pPr>
              <a:defRPr/>
            </a:pPr>
            <a:endParaRPr lang="en-US" altLang="zh-TW">
              <a:solidFill>
                <a:sysClr val="windowText" lastClr="000000"/>
              </a:solidFill>
              <a:latin typeface="Calibri" panose="020F0502020204030204"/>
              <a:ea typeface="新細明體" panose="02020500000000000000" pitchFamily="18" charset="-120"/>
            </a:endParaRPr>
          </a:p>
          <a:p>
            <a:pPr>
              <a:defRPr/>
            </a:pPr>
            <a:endParaRPr lang="en-US" altLang="zh-TW">
              <a:solidFill>
                <a:sysClr val="windowText" lastClr="000000"/>
              </a:solidFill>
              <a:latin typeface="Calibri" panose="020F0502020204030204"/>
              <a:ea typeface="新細明體" panose="02020500000000000000" pitchFamily="18" charset="-120"/>
            </a:endParaRPr>
          </a:p>
          <a:p>
            <a:pPr>
              <a:defRPr/>
            </a:pPr>
            <a:endParaRPr lang="zh-TW" altLang="en-US" dirty="0">
              <a:solidFill>
                <a:sysClr val="windowText" lastClr="000000"/>
              </a:solidFill>
              <a:latin typeface="Calibri" panose="020F0502020204030204"/>
              <a:ea typeface="新細明體" panose="02020500000000000000" pitchFamily="18" charset="-120"/>
            </a:endParaRPr>
          </a:p>
        </p:txBody>
      </p:sp>
      <p:pic>
        <p:nvPicPr>
          <p:cNvPr id="4" name="Picture 8" descr="User Symbol Blue Clip Art">
            <a:extLst>
              <a:ext uri="{FF2B5EF4-FFF2-40B4-BE49-F238E27FC236}">
                <a16:creationId xmlns:a16="http://schemas.microsoft.com/office/drawing/2014/main" id="{858F7987-ACB6-43AE-8FC0-8B7D4D9148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12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5">
            <a:extLst>
              <a:ext uri="{FF2B5EF4-FFF2-40B4-BE49-F238E27FC236}">
                <a16:creationId xmlns:a16="http://schemas.microsoft.com/office/drawing/2014/main" id="{63312724-5CFB-45FD-895E-185846E27EB1}"/>
              </a:ext>
            </a:extLst>
          </p:cNvPr>
          <p:cNvGrpSpPr/>
          <p:nvPr/>
        </p:nvGrpSpPr>
        <p:grpSpPr>
          <a:xfrm>
            <a:off x="4295150" y="5010118"/>
            <a:ext cx="1925977" cy="1470612"/>
            <a:chOff x="442232" y="4851448"/>
            <a:chExt cx="1925977" cy="1470612"/>
          </a:xfrm>
        </p:grpSpPr>
        <p:sp>
          <p:nvSpPr>
            <p:cNvPr id="6" name="圓角矩形圖說文字 6">
              <a:extLst>
                <a:ext uri="{FF2B5EF4-FFF2-40B4-BE49-F238E27FC236}">
                  <a16:creationId xmlns:a16="http://schemas.microsoft.com/office/drawing/2014/main" id="{F8577E4D-A3C0-4D96-BFEA-4CF1669EB3B9}"/>
                </a:ext>
              </a:extLst>
            </p:cNvPr>
            <p:cNvSpPr/>
            <p:nvPr/>
          </p:nvSpPr>
          <p:spPr>
            <a:xfrm>
              <a:off x="442232" y="4851448"/>
              <a:ext cx="1415602" cy="511860"/>
            </a:xfrm>
            <a:prstGeom prst="wedgeRoundRectCallout">
              <a:avLst>
                <a:gd name="adj1" fmla="val 38320"/>
                <a:gd name="adj2" fmla="val 116377"/>
                <a:gd name="adj3" fmla="val 16667"/>
              </a:avLst>
            </a:prstGeom>
            <a:noFill/>
            <a:ln w="38100" cap="flat" cmpd="sng" algn="ctr">
              <a:solidFill>
                <a:srgbClr val="0000FF"/>
              </a:solidFill>
              <a:prstDash val="solid"/>
              <a:miter lim="800000"/>
            </a:ln>
            <a:effectLst/>
          </p:spPr>
          <p:txBody>
            <a:bodyPr rtlCol="0" anchor="ctr"/>
            <a:lstStyle/>
            <a:p>
              <a:pPr marL="0" lvl="1" algn="ctr">
                <a:defRPr/>
              </a:pPr>
              <a:r>
                <a:rPr lang="en-US" altLang="zh-TW" sz="2400" kern="0" dirty="0">
                  <a:solidFill>
                    <a:prstClr val="black"/>
                  </a:solidFill>
                  <a:latin typeface="Calibri" panose="020F0502020204030204"/>
                  <a:ea typeface="新細明體" panose="02020500000000000000" pitchFamily="18" charset="-120"/>
                </a:rPr>
                <a:t>Hello</a:t>
              </a:r>
              <a:r>
                <a:rPr lang="zh-TW" altLang="en-US" sz="2400" kern="0" dirty="0">
                  <a:solidFill>
                    <a:prstClr val="black"/>
                  </a:solidFill>
                  <a:latin typeface="Calibri" panose="020F0502020204030204"/>
                  <a:ea typeface="新細明體" panose="02020500000000000000" pitchFamily="18" charset="-120"/>
                </a:rPr>
                <a:t> </a:t>
              </a:r>
              <a:r>
                <a:rPr lang="en-US" altLang="zh-TW" sz="2400" kern="0" dirty="0">
                  <a:solidFill>
                    <a:prstClr val="black"/>
                  </a:solidFill>
                  <a:latin typeface="Calibri" panose="020F0502020204030204"/>
                  <a:ea typeface="新細明體" panose="02020500000000000000" pitchFamily="18" charset="-120"/>
                  <a:sym typeface="Wingdings" panose="05000000000000000000" pitchFamily="2" charset="2"/>
                </a:rPr>
                <a:t></a:t>
              </a:r>
              <a:endParaRPr lang="en-US" altLang="zh-TW" sz="2400" kern="0" dirty="0">
                <a:solidFill>
                  <a:prstClr val="black"/>
                </a:solidFill>
                <a:latin typeface="Calibri" panose="020F0502020204030204"/>
                <a:ea typeface="新細明體" panose="02020500000000000000" pitchFamily="18" charset="-120"/>
              </a:endParaRPr>
            </a:p>
          </p:txBody>
        </p:sp>
        <p:sp>
          <p:nvSpPr>
            <p:cNvPr id="7" name="矩形 6">
              <a:extLst>
                <a:ext uri="{FF2B5EF4-FFF2-40B4-BE49-F238E27FC236}">
                  <a16:creationId xmlns:a16="http://schemas.microsoft.com/office/drawing/2014/main" id="{AE601769-6BC1-4CA4-8C64-B141B402E69F}"/>
                </a:ext>
              </a:extLst>
            </p:cNvPr>
            <p:cNvSpPr/>
            <p:nvPr/>
          </p:nvSpPr>
          <p:spPr>
            <a:xfrm>
              <a:off x="1190283" y="5712940"/>
              <a:ext cx="1177926" cy="60912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Agent</a:t>
              </a:r>
              <a:endParaRPr lang="zh-TW" altLang="en-US" sz="2400" kern="0" dirty="0">
                <a:solidFill>
                  <a:prstClr val="white"/>
                </a:solidFill>
                <a:latin typeface="Calibri" panose="020F0502020204030204"/>
                <a:ea typeface="新細明體" panose="02020500000000000000" pitchFamily="18" charset="-120"/>
              </a:endParaRPr>
            </a:p>
          </p:txBody>
        </p:sp>
      </p:grpSp>
      <p:sp>
        <p:nvSpPr>
          <p:cNvPr id="8" name="圓角矩形圖說文字 8">
            <a:extLst>
              <a:ext uri="{FF2B5EF4-FFF2-40B4-BE49-F238E27FC236}">
                <a16:creationId xmlns:a16="http://schemas.microsoft.com/office/drawing/2014/main" id="{D7D13CE1-27FD-4468-BDDB-B65B8473AF52}"/>
              </a:ext>
            </a:extLst>
          </p:cNvPr>
          <p:cNvSpPr/>
          <p:nvPr/>
        </p:nvSpPr>
        <p:spPr>
          <a:xfrm>
            <a:off x="6579228" y="4995373"/>
            <a:ext cx="1415602" cy="511860"/>
          </a:xfrm>
          <a:prstGeom prst="wedgeRoundRectCallout">
            <a:avLst>
              <a:gd name="adj1" fmla="val 35244"/>
              <a:gd name="adj2" fmla="val 113541"/>
              <a:gd name="adj3" fmla="val 16667"/>
            </a:avLst>
          </a:prstGeom>
          <a:noFill/>
          <a:ln w="38100" cap="flat" cmpd="sng" algn="ctr">
            <a:solidFill>
              <a:srgbClr val="0000FF"/>
            </a:solidFill>
            <a:prstDash val="solid"/>
            <a:miter lim="800000"/>
          </a:ln>
          <a:effectLst/>
        </p:spPr>
        <p:txBody>
          <a:bodyPr rtlCol="0" anchor="ctr"/>
          <a:lstStyle/>
          <a:p>
            <a:pPr algn="ctr">
              <a:defRPr/>
            </a:pPr>
            <a:r>
              <a:rPr lang="en-US" altLang="zh-TW" kern="0" dirty="0">
                <a:solidFill>
                  <a:prstClr val="black"/>
                </a:solidFill>
                <a:latin typeface="Calibri" panose="020F0502020204030204"/>
                <a:ea typeface="新細明體" panose="02020500000000000000" pitchFamily="18" charset="-120"/>
              </a:rPr>
              <a:t>……</a:t>
            </a:r>
            <a:endParaRPr lang="zh-TW" altLang="en-US" kern="0" dirty="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BAC50526-22AF-441A-9291-1B2E208B0DC6}"/>
              </a:ext>
            </a:extLst>
          </p:cNvPr>
          <p:cNvSpPr/>
          <p:nvPr/>
        </p:nvSpPr>
        <p:spPr>
          <a:xfrm>
            <a:off x="7213524" y="5830631"/>
            <a:ext cx="1177926" cy="60912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altLang="zh-TW" sz="2400" kern="0" dirty="0">
                <a:solidFill>
                  <a:prstClr val="white"/>
                </a:solidFill>
                <a:latin typeface="Calibri" panose="020F0502020204030204"/>
                <a:ea typeface="新細明體" panose="02020500000000000000" pitchFamily="18" charset="-120"/>
              </a:rPr>
              <a:t>Agent</a:t>
            </a:r>
            <a:endParaRPr lang="zh-TW" altLang="en-US" sz="2400" kern="0" dirty="0">
              <a:solidFill>
                <a:prstClr val="white"/>
              </a:solidFill>
              <a:latin typeface="Calibri" panose="020F0502020204030204"/>
              <a:ea typeface="新細明體" panose="02020500000000000000" pitchFamily="18" charset="-120"/>
            </a:endParaRPr>
          </a:p>
        </p:txBody>
      </p:sp>
      <p:sp>
        <p:nvSpPr>
          <p:cNvPr id="10" name="圓角矩形圖說文字 10">
            <a:extLst>
              <a:ext uri="{FF2B5EF4-FFF2-40B4-BE49-F238E27FC236}">
                <a16:creationId xmlns:a16="http://schemas.microsoft.com/office/drawing/2014/main" id="{F507C5A4-2333-40A5-B013-50F4B6C1FF18}"/>
              </a:ext>
            </a:extLst>
          </p:cNvPr>
          <p:cNvSpPr/>
          <p:nvPr/>
        </p:nvSpPr>
        <p:spPr>
          <a:xfrm>
            <a:off x="3421757" y="4244240"/>
            <a:ext cx="1415602" cy="511860"/>
          </a:xfrm>
          <a:prstGeom prst="wedgeRoundRectCallout">
            <a:avLst>
              <a:gd name="adj1" fmla="val -74464"/>
              <a:gd name="adj2" fmla="val -11226"/>
              <a:gd name="adj3" fmla="val 16667"/>
            </a:avLst>
          </a:prstGeom>
          <a:noFill/>
          <a:ln w="38100" cap="flat" cmpd="sng" algn="ctr">
            <a:solidFill>
              <a:srgbClr val="0000FF"/>
            </a:solidFill>
            <a:prstDash val="solid"/>
            <a:miter lim="800000"/>
          </a:ln>
          <a:effectLst/>
        </p:spPr>
        <p:txBody>
          <a:bodyPr rtlCol="0" anchor="ctr"/>
          <a:lstStyle/>
          <a:p>
            <a:pPr algn="ctr">
              <a:defRPr/>
            </a:pPr>
            <a:r>
              <a:rPr lang="en-US" altLang="zh-TW" kern="0" dirty="0">
                <a:solidFill>
                  <a:prstClr val="black"/>
                </a:solidFill>
                <a:latin typeface="Calibri" panose="020F0502020204030204"/>
                <a:ea typeface="新細明體" panose="02020500000000000000" pitchFamily="18" charset="-120"/>
              </a:rPr>
              <a:t>…….</a:t>
            </a:r>
            <a:endParaRPr lang="zh-TW" altLang="en-US" kern="0" dirty="0">
              <a:solidFill>
                <a:prstClr val="black"/>
              </a:solidFill>
              <a:latin typeface="Calibri" panose="020F0502020204030204"/>
              <a:ea typeface="新細明體" panose="02020500000000000000" pitchFamily="18" charset="-120"/>
            </a:endParaRPr>
          </a:p>
        </p:txBody>
      </p:sp>
      <p:pic>
        <p:nvPicPr>
          <p:cNvPr id="11" name="Picture 8" descr="User Symbol Blue Clip Art">
            <a:extLst>
              <a:ext uri="{FF2B5EF4-FFF2-40B4-BE49-F238E27FC236}">
                <a16:creationId xmlns:a16="http://schemas.microsoft.com/office/drawing/2014/main" id="{828692C2-9A51-4BE9-A235-A7147411DA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473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2" name="圓角矩形圖說文字 12">
            <a:extLst>
              <a:ext uri="{FF2B5EF4-FFF2-40B4-BE49-F238E27FC236}">
                <a16:creationId xmlns:a16="http://schemas.microsoft.com/office/drawing/2014/main" id="{35F77E61-6A48-4B69-99EB-7758CB48E8DA}"/>
              </a:ext>
            </a:extLst>
          </p:cNvPr>
          <p:cNvSpPr/>
          <p:nvPr/>
        </p:nvSpPr>
        <p:spPr>
          <a:xfrm>
            <a:off x="5974367" y="4244240"/>
            <a:ext cx="1415602" cy="511860"/>
          </a:xfrm>
          <a:prstGeom prst="wedgeRoundRectCallout">
            <a:avLst>
              <a:gd name="adj1" fmla="val -74464"/>
              <a:gd name="adj2" fmla="val -11226"/>
              <a:gd name="adj3" fmla="val 16667"/>
            </a:avLst>
          </a:prstGeom>
          <a:noFill/>
          <a:ln w="38100" cap="flat" cmpd="sng" algn="ctr">
            <a:solidFill>
              <a:srgbClr val="0000FF"/>
            </a:solidFill>
            <a:prstDash val="solid"/>
            <a:miter lim="800000"/>
          </a:ln>
          <a:effectLst/>
        </p:spPr>
        <p:txBody>
          <a:bodyPr rtlCol="0" anchor="ctr"/>
          <a:lstStyle/>
          <a:p>
            <a:pPr algn="ctr">
              <a:defRPr/>
            </a:pPr>
            <a:r>
              <a:rPr lang="en-US" altLang="zh-TW" kern="0" dirty="0">
                <a:solidFill>
                  <a:prstClr val="black"/>
                </a:solidFill>
                <a:latin typeface="Calibri" panose="020F0502020204030204"/>
                <a:ea typeface="新細明體" panose="02020500000000000000" pitchFamily="18" charset="-120"/>
              </a:rPr>
              <a:t>…….</a:t>
            </a:r>
            <a:endParaRPr lang="zh-TW" altLang="en-US" kern="0" dirty="0">
              <a:solidFill>
                <a:prstClr val="black"/>
              </a:solidFill>
              <a:latin typeface="Calibri" panose="020F0502020204030204"/>
              <a:ea typeface="新細明體" panose="02020500000000000000" pitchFamily="18" charset="-120"/>
            </a:endParaRPr>
          </a:p>
        </p:txBody>
      </p:sp>
      <p:sp>
        <p:nvSpPr>
          <p:cNvPr id="13" name="文字方塊 13">
            <a:extLst>
              <a:ext uri="{FF2B5EF4-FFF2-40B4-BE49-F238E27FC236}">
                <a16:creationId xmlns:a16="http://schemas.microsoft.com/office/drawing/2014/main" id="{AAE88399-7BD8-4F7C-8F95-9314A2049BA8}"/>
              </a:ext>
            </a:extLst>
          </p:cNvPr>
          <p:cNvSpPr txBox="1"/>
          <p:nvPr/>
        </p:nvSpPr>
        <p:spPr>
          <a:xfrm>
            <a:off x="7460928" y="4143075"/>
            <a:ext cx="1466821" cy="523220"/>
          </a:xfrm>
          <a:prstGeom prst="rect">
            <a:avLst/>
          </a:prstGeom>
          <a:noFill/>
        </p:spPr>
        <p:txBody>
          <a:bodyPr wrap="square" rtlCol="0">
            <a:spAutoFit/>
          </a:bodyPr>
          <a:lstStyle/>
          <a:p>
            <a:pPr algn="ctr"/>
            <a:r>
              <a:rPr lang="en-US" altLang="zh-TW" sz="2800" b="1" dirty="0">
                <a:solidFill>
                  <a:prstClr val="black"/>
                </a:solidFill>
                <a:latin typeface="Calibri" panose="020F0502020204030204"/>
              </a:rPr>
              <a:t>……</a:t>
            </a:r>
            <a:endParaRPr lang="zh-TW" altLang="en-US" sz="2800" b="1" dirty="0">
              <a:solidFill>
                <a:prstClr val="black"/>
              </a:solidFill>
              <a:latin typeface="Calibri" panose="020F0502020204030204"/>
            </a:endParaRPr>
          </a:p>
        </p:txBody>
      </p:sp>
      <p:pic>
        <p:nvPicPr>
          <p:cNvPr id="14" name="Picture 2" descr="http://img01.taopic.com/150411/240403-1504110K13373.jpg">
            <a:extLst>
              <a:ext uri="{FF2B5EF4-FFF2-40B4-BE49-F238E27FC236}">
                <a16:creationId xmlns:a16="http://schemas.microsoft.com/office/drawing/2014/main" id="{507AE796-B95D-4668-8D52-E72CF6DB6E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5610" y="3813379"/>
            <a:ext cx="1606028" cy="106961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5">
            <a:extLst>
              <a:ext uri="{FF2B5EF4-FFF2-40B4-BE49-F238E27FC236}">
                <a16:creationId xmlns:a16="http://schemas.microsoft.com/office/drawing/2014/main" id="{E67BBB45-0867-414D-AAC2-EAA049181F20}"/>
              </a:ext>
            </a:extLst>
          </p:cNvPr>
          <p:cNvSpPr txBox="1"/>
          <p:nvPr/>
        </p:nvSpPr>
        <p:spPr>
          <a:xfrm>
            <a:off x="8910967" y="4882993"/>
            <a:ext cx="1335315" cy="523220"/>
          </a:xfrm>
          <a:prstGeom prst="rect">
            <a:avLst/>
          </a:prstGeom>
          <a:noFill/>
        </p:spPr>
        <p:txBody>
          <a:bodyPr wrap="square" rtlCol="0">
            <a:spAutoFit/>
          </a:bodyPr>
          <a:lstStyle/>
          <a:p>
            <a:pPr algn="ctr"/>
            <a:r>
              <a:rPr lang="en-US" altLang="zh-TW" sz="2800" dirty="0">
                <a:solidFill>
                  <a:srgbClr val="FF0000"/>
                </a:solidFill>
                <a:latin typeface="Calibri" panose="020F0502020204030204"/>
              </a:rPr>
              <a:t>Bad</a:t>
            </a:r>
            <a:endParaRPr lang="zh-TW" altLang="en-US" sz="2800" dirty="0">
              <a:solidFill>
                <a:srgbClr val="FF0000"/>
              </a:solidFill>
              <a:latin typeface="Calibri" panose="020F0502020204030204"/>
            </a:endParaRPr>
          </a:p>
        </p:txBody>
      </p:sp>
      <p:grpSp>
        <p:nvGrpSpPr>
          <p:cNvPr id="16" name="群組 22">
            <a:extLst>
              <a:ext uri="{FF2B5EF4-FFF2-40B4-BE49-F238E27FC236}">
                <a16:creationId xmlns:a16="http://schemas.microsoft.com/office/drawing/2014/main" id="{C253DDB2-C221-41C6-9D22-238BB6BA5680}"/>
              </a:ext>
            </a:extLst>
          </p:cNvPr>
          <p:cNvGrpSpPr/>
          <p:nvPr/>
        </p:nvGrpSpPr>
        <p:grpSpPr>
          <a:xfrm>
            <a:off x="5144499" y="1821718"/>
            <a:ext cx="2289179" cy="627522"/>
            <a:chOff x="3184414" y="1802708"/>
            <a:chExt cx="2289179" cy="627522"/>
          </a:xfrm>
        </p:grpSpPr>
        <p:pic>
          <p:nvPicPr>
            <p:cNvPr id="17" name="Picture 8" descr="User Symbol Blue Clip Art">
              <a:extLst>
                <a:ext uri="{FF2B5EF4-FFF2-40B4-BE49-F238E27FC236}">
                  <a16:creationId xmlns:a16="http://schemas.microsoft.com/office/drawing/2014/main" id="{CB6F7415-EECA-4809-B254-ABA438DFA2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414" y="1802708"/>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18" name="圓角矩形圖說文字 17">
              <a:extLst>
                <a:ext uri="{FF2B5EF4-FFF2-40B4-BE49-F238E27FC236}">
                  <a16:creationId xmlns:a16="http://schemas.microsoft.com/office/drawing/2014/main" id="{6177374C-ECAC-4FB2-9EE3-96AB7A0F7657}"/>
                </a:ext>
              </a:extLst>
            </p:cNvPr>
            <p:cNvSpPr/>
            <p:nvPr/>
          </p:nvSpPr>
          <p:spPr>
            <a:xfrm>
              <a:off x="4057991" y="1884204"/>
              <a:ext cx="1415602" cy="511860"/>
            </a:xfrm>
            <a:prstGeom prst="wedgeRoundRectCallout">
              <a:avLst>
                <a:gd name="adj1" fmla="val -74464"/>
                <a:gd name="adj2" fmla="val -11226"/>
                <a:gd name="adj3" fmla="val 16667"/>
              </a:avLst>
            </a:prstGeom>
            <a:noFill/>
            <a:ln w="38100" cap="flat" cmpd="sng" algn="ctr">
              <a:solidFill>
                <a:srgbClr val="0000FF"/>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“Hello”</a:t>
              </a:r>
              <a:endParaRPr lang="zh-TW" altLang="en-US" sz="2400" kern="0" dirty="0">
                <a:solidFill>
                  <a:prstClr val="black"/>
                </a:solidFill>
                <a:latin typeface="Calibri" panose="020F0502020204030204"/>
                <a:ea typeface="新細明體" panose="02020500000000000000" pitchFamily="18" charset="-120"/>
              </a:endParaRPr>
            </a:p>
          </p:txBody>
        </p:sp>
      </p:grpSp>
      <p:grpSp>
        <p:nvGrpSpPr>
          <p:cNvPr id="19" name="群組 23">
            <a:extLst>
              <a:ext uri="{FF2B5EF4-FFF2-40B4-BE49-F238E27FC236}">
                <a16:creationId xmlns:a16="http://schemas.microsoft.com/office/drawing/2014/main" id="{5A150654-0410-4D7B-80CC-559116E5A5CB}"/>
              </a:ext>
            </a:extLst>
          </p:cNvPr>
          <p:cNvGrpSpPr/>
          <p:nvPr/>
        </p:nvGrpSpPr>
        <p:grpSpPr>
          <a:xfrm>
            <a:off x="5136322" y="2621766"/>
            <a:ext cx="2289179" cy="627522"/>
            <a:chOff x="3222407" y="2565037"/>
            <a:chExt cx="2289179" cy="627522"/>
          </a:xfrm>
        </p:grpSpPr>
        <p:pic>
          <p:nvPicPr>
            <p:cNvPr id="20" name="Picture 8" descr="User Symbol Blue Clip Art">
              <a:extLst>
                <a:ext uri="{FF2B5EF4-FFF2-40B4-BE49-F238E27FC236}">
                  <a16:creationId xmlns:a16="http://schemas.microsoft.com/office/drawing/2014/main" id="{EDB947F6-7D83-45EA-892D-BADD62DE6D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407" y="2565037"/>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圖說文字 20">
              <a:extLst>
                <a:ext uri="{FF2B5EF4-FFF2-40B4-BE49-F238E27FC236}">
                  <a16:creationId xmlns:a16="http://schemas.microsoft.com/office/drawing/2014/main" id="{DEAF7CBA-AEAE-46D8-BCED-ED122562B9D5}"/>
                </a:ext>
              </a:extLst>
            </p:cNvPr>
            <p:cNvSpPr/>
            <p:nvPr/>
          </p:nvSpPr>
          <p:spPr>
            <a:xfrm>
              <a:off x="4095984" y="2646533"/>
              <a:ext cx="1415602" cy="511860"/>
            </a:xfrm>
            <a:prstGeom prst="wedgeRoundRectCallout">
              <a:avLst>
                <a:gd name="adj1" fmla="val -74464"/>
                <a:gd name="adj2" fmla="val -11226"/>
                <a:gd name="adj3" fmla="val 16667"/>
              </a:avLst>
            </a:prstGeom>
            <a:noFill/>
            <a:ln w="38100" cap="flat" cmpd="sng" algn="ctr">
              <a:solidFill>
                <a:srgbClr val="0000FF"/>
              </a:solidFill>
              <a:prstDash val="solid"/>
              <a:miter lim="800000"/>
            </a:ln>
            <a:effectLst/>
          </p:spPr>
          <p:txBody>
            <a:bodyPr rtlCol="0" anchor="ctr"/>
            <a:lstStyle/>
            <a:p>
              <a:pPr algn="ctr">
                <a:defRPr/>
              </a:pPr>
              <a:r>
                <a:rPr lang="en-US" altLang="zh-TW" sz="2400" kern="0" dirty="0">
                  <a:solidFill>
                    <a:prstClr val="black"/>
                  </a:solidFill>
                  <a:latin typeface="Calibri" panose="020F0502020204030204"/>
                  <a:ea typeface="新細明體" panose="02020500000000000000" pitchFamily="18" charset="-120"/>
                </a:rPr>
                <a:t>“Bye </a:t>
              </a:r>
              <a:r>
                <a:rPr lang="en-US" altLang="zh-TW" sz="2400" kern="0" dirty="0" err="1">
                  <a:solidFill>
                    <a:prstClr val="black"/>
                  </a:solidFill>
                  <a:latin typeface="Calibri" panose="020F0502020204030204"/>
                  <a:ea typeface="新細明體" panose="02020500000000000000" pitchFamily="18" charset="-120"/>
                </a:rPr>
                <a:t>bye</a:t>
              </a:r>
              <a:r>
                <a:rPr lang="en-US" altLang="zh-TW" sz="2400" kern="0" dirty="0">
                  <a:solidFill>
                    <a:prstClr val="black"/>
                  </a:solidFill>
                  <a:latin typeface="Calibri" panose="020F0502020204030204"/>
                  <a:ea typeface="新細明體" panose="02020500000000000000" pitchFamily="18" charset="-120"/>
                </a:rPr>
                <a:t>”</a:t>
              </a:r>
              <a:endParaRPr lang="zh-TW" altLang="en-US" sz="2400" kern="0" dirty="0">
                <a:solidFill>
                  <a:prstClr val="black"/>
                </a:solidFill>
                <a:latin typeface="Calibri" panose="020F0502020204030204"/>
                <a:ea typeface="新細明體" panose="02020500000000000000" pitchFamily="18" charset="-120"/>
              </a:endParaRPr>
            </a:p>
          </p:txBody>
        </p:sp>
      </p:grpSp>
      <p:sp>
        <p:nvSpPr>
          <p:cNvPr id="22" name="文字方塊 3">
            <a:extLst>
              <a:ext uri="{FF2B5EF4-FFF2-40B4-BE49-F238E27FC236}">
                <a16:creationId xmlns:a16="http://schemas.microsoft.com/office/drawing/2014/main" id="{EFB030E4-97CD-4F7B-9C20-28A198D55E4D}"/>
              </a:ext>
            </a:extLst>
          </p:cNvPr>
          <p:cNvSpPr txBox="1"/>
          <p:nvPr/>
        </p:nvSpPr>
        <p:spPr>
          <a:xfrm>
            <a:off x="2173982" y="2355712"/>
            <a:ext cx="2495550" cy="954107"/>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ea typeface="新細明體" panose="02020500000000000000" pitchFamily="18" charset="-120"/>
              </a:rPr>
              <a:t>Learning from teacher</a:t>
            </a:r>
            <a:endParaRPr lang="zh-TW" altLang="en-US" sz="2800" kern="0" dirty="0">
              <a:solidFill>
                <a:prstClr val="white"/>
              </a:solidFill>
              <a:latin typeface="Calibri" panose="020F0502020204030204"/>
              <a:ea typeface="新細明體" panose="02020500000000000000" pitchFamily="18" charset="-120"/>
            </a:endParaRPr>
          </a:p>
        </p:txBody>
      </p:sp>
      <p:sp>
        <p:nvSpPr>
          <p:cNvPr id="23" name="文字方塊 24">
            <a:extLst>
              <a:ext uri="{FF2B5EF4-FFF2-40B4-BE49-F238E27FC236}">
                <a16:creationId xmlns:a16="http://schemas.microsoft.com/office/drawing/2014/main" id="{7EBC823A-4665-47DA-A756-DD3797ACE0C5}"/>
              </a:ext>
            </a:extLst>
          </p:cNvPr>
          <p:cNvSpPr txBox="1"/>
          <p:nvPr/>
        </p:nvSpPr>
        <p:spPr>
          <a:xfrm>
            <a:off x="1761464" y="5507234"/>
            <a:ext cx="2495550" cy="954107"/>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ea typeface="新細明體" panose="02020500000000000000" pitchFamily="18" charset="-120"/>
              </a:rPr>
              <a:t>Learning from critics</a:t>
            </a:r>
            <a:endParaRPr lang="zh-TW" altLang="en-US" sz="2800" kern="0" dirty="0">
              <a:solidFill>
                <a:prstClr val="white"/>
              </a:solidFill>
              <a:latin typeface="Calibri" panose="020F0502020204030204"/>
              <a:ea typeface="新細明體" panose="02020500000000000000" pitchFamily="18" charset="-120"/>
            </a:endParaRPr>
          </a:p>
        </p:txBody>
      </p:sp>
      <p:sp>
        <p:nvSpPr>
          <p:cNvPr id="24" name="文字方塊 18">
            <a:extLst>
              <a:ext uri="{FF2B5EF4-FFF2-40B4-BE49-F238E27FC236}">
                <a16:creationId xmlns:a16="http://schemas.microsoft.com/office/drawing/2014/main" id="{46D225B7-DD29-415D-9EEB-9E4A42C844E7}"/>
              </a:ext>
            </a:extLst>
          </p:cNvPr>
          <p:cNvSpPr txBox="1"/>
          <p:nvPr/>
        </p:nvSpPr>
        <p:spPr>
          <a:xfrm>
            <a:off x="7676944" y="1922830"/>
            <a:ext cx="2920711" cy="461665"/>
          </a:xfrm>
          <a:prstGeom prst="rect">
            <a:avLst/>
          </a:prstGeom>
          <a:noFill/>
        </p:spPr>
        <p:txBody>
          <a:bodyPr wrap="square" rtlCol="0">
            <a:spAutoFit/>
          </a:bodyPr>
          <a:lstStyle/>
          <a:p>
            <a:r>
              <a:rPr lang="en-US" altLang="zh-TW" sz="2400" dirty="0">
                <a:solidFill>
                  <a:prstClr val="black"/>
                </a:solidFill>
                <a:latin typeface="Calibri" panose="020F0502020204030204"/>
              </a:rPr>
              <a:t>Say “Hi”</a:t>
            </a:r>
            <a:endParaRPr lang="zh-TW" altLang="en-US" sz="2400" dirty="0">
              <a:solidFill>
                <a:prstClr val="black"/>
              </a:solidFill>
              <a:latin typeface="Calibri" panose="020F0502020204030204"/>
            </a:endParaRPr>
          </a:p>
        </p:txBody>
      </p:sp>
      <p:sp>
        <p:nvSpPr>
          <p:cNvPr id="25" name="文字方塊 21">
            <a:extLst>
              <a:ext uri="{FF2B5EF4-FFF2-40B4-BE49-F238E27FC236}">
                <a16:creationId xmlns:a16="http://schemas.microsoft.com/office/drawing/2014/main" id="{6343FCDA-1DC1-4F4F-956A-CC0BD138D8A0}"/>
              </a:ext>
            </a:extLst>
          </p:cNvPr>
          <p:cNvSpPr txBox="1"/>
          <p:nvPr/>
        </p:nvSpPr>
        <p:spPr>
          <a:xfrm>
            <a:off x="7679698" y="2740131"/>
            <a:ext cx="2920711" cy="461665"/>
          </a:xfrm>
          <a:prstGeom prst="rect">
            <a:avLst/>
          </a:prstGeom>
          <a:noFill/>
        </p:spPr>
        <p:txBody>
          <a:bodyPr wrap="square" rtlCol="0">
            <a:spAutoFit/>
          </a:bodyPr>
          <a:lstStyle/>
          <a:p>
            <a:r>
              <a:rPr lang="en-US" altLang="zh-TW" sz="2400" dirty="0">
                <a:solidFill>
                  <a:prstClr val="black"/>
                </a:solidFill>
                <a:latin typeface="Calibri" panose="020F0502020204030204"/>
              </a:rPr>
              <a:t>Say “Good bye”</a:t>
            </a:r>
            <a:endParaRPr lang="zh-TW" altLang="en-US" sz="2400" dirty="0">
              <a:solidFill>
                <a:prstClr val="black"/>
              </a:solidFill>
              <a:latin typeface="Calibri" panose="020F0502020204030204"/>
            </a:endParaRPr>
          </a:p>
        </p:txBody>
      </p:sp>
    </p:spTree>
    <p:extLst>
      <p:ext uri="{BB962C8B-B14F-4D97-AF65-F5344CB8AC3E}">
        <p14:creationId xmlns:p14="http://schemas.microsoft.com/office/powerpoint/2010/main" val="15917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p:bldP spid="15" grpId="0"/>
      <p:bldP spid="22" grpId="0" animBg="1"/>
      <p:bldP spid="23" grpId="0" animBg="1"/>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25CC1-6D10-4D63-A310-5E4E981A2834}"/>
              </a:ext>
            </a:extLst>
          </p:cNvPr>
          <p:cNvSpPr>
            <a:spLocks noGrp="1"/>
          </p:cNvSpPr>
          <p:nvPr>
            <p:ph type="title"/>
          </p:nvPr>
        </p:nvSpPr>
        <p:spPr/>
        <p:txBody>
          <a:bodyPr>
            <a:normAutofit/>
          </a:bodyPr>
          <a:lstStyle/>
          <a:p>
            <a:r>
              <a:rPr lang="en-US" altLang="zh-CN" dirty="0"/>
              <a:t>Supervised </a:t>
            </a:r>
            <a:r>
              <a:rPr lang="en-US" altLang="zh-CN" dirty="0" err="1"/>
              <a:t>v.s</a:t>
            </a:r>
            <a:r>
              <a:rPr lang="en-US" altLang="zh-CN" dirty="0"/>
              <a:t>. Reinforcement</a:t>
            </a:r>
            <a:endParaRPr lang="zh-CN" altLang="en-US" dirty="0"/>
          </a:p>
        </p:txBody>
      </p:sp>
      <p:sp>
        <p:nvSpPr>
          <p:cNvPr id="3" name="內容版面配置區 2">
            <a:extLst>
              <a:ext uri="{FF2B5EF4-FFF2-40B4-BE49-F238E27FC236}">
                <a16:creationId xmlns:a16="http://schemas.microsoft.com/office/drawing/2014/main" id="{8DDC9C7A-820D-4190-8EB7-4FE96125C674}"/>
              </a:ext>
            </a:extLst>
          </p:cNvPr>
          <p:cNvSpPr txBox="1">
            <a:spLocks/>
          </p:cNvSpPr>
          <p:nvPr/>
        </p:nvSpPr>
        <p:spPr>
          <a:xfrm>
            <a:off x="2152650" y="1478294"/>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TW" dirty="0">
                <a:solidFill>
                  <a:sysClr val="windowText" lastClr="000000"/>
                </a:solidFill>
                <a:latin typeface="Calibri" panose="020F0502020204030204"/>
                <a:ea typeface="新細明體" panose="02020500000000000000" pitchFamily="18" charset="-120"/>
              </a:rPr>
              <a:t>Supervised:</a:t>
            </a:r>
          </a:p>
          <a:p>
            <a:pPr lvl="1">
              <a:defRPr/>
            </a:pPr>
            <a:endParaRPr lang="en-US" altLang="zh-TW" sz="2800" dirty="0">
              <a:solidFill>
                <a:sysClr val="windowText" lastClr="000000"/>
              </a:solidFill>
              <a:latin typeface="Calibri" panose="020F0502020204030204"/>
              <a:ea typeface="新細明體" panose="02020500000000000000" pitchFamily="18" charset="-120"/>
            </a:endParaRPr>
          </a:p>
          <a:p>
            <a:pPr lvl="1">
              <a:defRPr/>
            </a:pPr>
            <a:endParaRPr lang="en-US" altLang="zh-TW" sz="2800" dirty="0">
              <a:solidFill>
                <a:sysClr val="windowText" lastClr="000000"/>
              </a:solidFill>
              <a:latin typeface="Calibri" panose="020F0502020204030204"/>
              <a:ea typeface="新細明體" panose="02020500000000000000" pitchFamily="18" charset="-120"/>
            </a:endParaRPr>
          </a:p>
          <a:p>
            <a:pPr lvl="1">
              <a:defRPr/>
            </a:pPr>
            <a:endParaRPr lang="en-US" altLang="zh-TW" sz="2800" dirty="0">
              <a:solidFill>
                <a:sysClr val="windowText" lastClr="000000"/>
              </a:solidFill>
              <a:latin typeface="Calibri" panose="020F0502020204030204"/>
              <a:ea typeface="新細明體" panose="02020500000000000000" pitchFamily="18" charset="-120"/>
            </a:endParaRPr>
          </a:p>
          <a:p>
            <a:pPr lvl="1">
              <a:defRPr/>
            </a:pPr>
            <a:endParaRPr lang="en-US" altLang="zh-TW" sz="2800" dirty="0">
              <a:solidFill>
                <a:sysClr val="windowText" lastClr="000000"/>
              </a:solidFill>
              <a:latin typeface="Calibri" panose="020F0502020204030204"/>
              <a:ea typeface="新細明體" panose="02020500000000000000" pitchFamily="18" charset="-120"/>
            </a:endParaRPr>
          </a:p>
          <a:p>
            <a:pPr>
              <a:defRPr/>
            </a:pPr>
            <a:r>
              <a:rPr lang="en-US" altLang="zh-TW" dirty="0">
                <a:solidFill>
                  <a:sysClr val="windowText" lastClr="000000"/>
                </a:solidFill>
                <a:latin typeface="Calibri" panose="020F0502020204030204"/>
                <a:ea typeface="新細明體" panose="02020500000000000000" pitchFamily="18" charset="-120"/>
              </a:rPr>
              <a:t>Reinforcement Learning</a:t>
            </a:r>
            <a:endParaRPr lang="zh-TW" altLang="en-US" dirty="0">
              <a:solidFill>
                <a:sysClr val="windowText" lastClr="000000"/>
              </a:solidFill>
              <a:latin typeface="Calibri" panose="020F0502020204030204"/>
              <a:ea typeface="新細明體" panose="02020500000000000000" pitchFamily="18" charset="-120"/>
            </a:endParaRPr>
          </a:p>
        </p:txBody>
      </p:sp>
      <p:pic>
        <p:nvPicPr>
          <p:cNvPr id="4" name="Picture 2" descr="http://y2.ifengimg.com/a/2016_11/2c7ef418c729099.jpg">
            <a:extLst>
              <a:ext uri="{FF2B5EF4-FFF2-40B4-BE49-F238E27FC236}">
                <a16:creationId xmlns:a16="http://schemas.microsoft.com/office/drawing/2014/main" id="{F367E2F1-484F-427D-9DC9-726C3EC504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4170" y="2256703"/>
            <a:ext cx="1630591" cy="12229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blog.sina.com.tw/myimages/222/22494/images/20080927173000107.jpg">
            <a:extLst>
              <a:ext uri="{FF2B5EF4-FFF2-40B4-BE49-F238E27FC236}">
                <a16:creationId xmlns:a16="http://schemas.microsoft.com/office/drawing/2014/main" id="{7D707E4B-2DAA-4433-99F5-0D4799BE94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710" y="2293784"/>
            <a:ext cx="1785343" cy="118586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3">
            <a:extLst>
              <a:ext uri="{FF2B5EF4-FFF2-40B4-BE49-F238E27FC236}">
                <a16:creationId xmlns:a16="http://schemas.microsoft.com/office/drawing/2014/main" id="{3D502F20-77DC-4C87-92EF-C6232039E14C}"/>
              </a:ext>
            </a:extLst>
          </p:cNvPr>
          <p:cNvSpPr txBox="1"/>
          <p:nvPr/>
        </p:nvSpPr>
        <p:spPr>
          <a:xfrm>
            <a:off x="4685319" y="2510755"/>
            <a:ext cx="1692287" cy="830997"/>
          </a:xfrm>
          <a:prstGeom prst="rect">
            <a:avLst/>
          </a:prstGeom>
          <a:noFill/>
        </p:spPr>
        <p:txBody>
          <a:bodyPr wrap="square" rtlCol="0">
            <a:spAutoFit/>
          </a:bodyPr>
          <a:lstStyle/>
          <a:p>
            <a:pPr algn="ctr"/>
            <a:r>
              <a:rPr lang="en-US" altLang="zh-TW" sz="2400" dirty="0">
                <a:solidFill>
                  <a:prstClr val="black"/>
                </a:solidFill>
                <a:latin typeface="Calibri" panose="020F0502020204030204"/>
              </a:rPr>
              <a:t>Next move:</a:t>
            </a:r>
          </a:p>
          <a:p>
            <a:pPr algn="ctr"/>
            <a:r>
              <a:rPr lang="en-US" altLang="zh-TW" sz="2400" dirty="0">
                <a:solidFill>
                  <a:prstClr val="black"/>
                </a:solidFill>
                <a:latin typeface="Calibri" panose="020F0502020204030204"/>
              </a:rPr>
              <a:t>“5-5”</a:t>
            </a:r>
            <a:endParaRPr lang="zh-TW" altLang="en-US" sz="2400" dirty="0">
              <a:solidFill>
                <a:prstClr val="black"/>
              </a:solidFill>
              <a:latin typeface="Calibri" panose="020F0502020204030204"/>
            </a:endParaRPr>
          </a:p>
        </p:txBody>
      </p:sp>
      <p:sp>
        <p:nvSpPr>
          <p:cNvPr id="7" name="文字方塊 6">
            <a:extLst>
              <a:ext uri="{FF2B5EF4-FFF2-40B4-BE49-F238E27FC236}">
                <a16:creationId xmlns:a16="http://schemas.microsoft.com/office/drawing/2014/main" id="{67B00464-DF67-486C-B44B-FFC3D75E60E5}"/>
              </a:ext>
            </a:extLst>
          </p:cNvPr>
          <p:cNvSpPr txBox="1"/>
          <p:nvPr/>
        </p:nvSpPr>
        <p:spPr>
          <a:xfrm>
            <a:off x="8480975" y="2510755"/>
            <a:ext cx="1598035" cy="830997"/>
          </a:xfrm>
          <a:prstGeom prst="rect">
            <a:avLst/>
          </a:prstGeom>
          <a:noFill/>
        </p:spPr>
        <p:txBody>
          <a:bodyPr wrap="square" rtlCol="0">
            <a:spAutoFit/>
          </a:bodyPr>
          <a:lstStyle/>
          <a:p>
            <a:pPr algn="ctr"/>
            <a:r>
              <a:rPr lang="en-US" altLang="zh-TW" sz="2400" dirty="0">
                <a:solidFill>
                  <a:prstClr val="black"/>
                </a:solidFill>
                <a:latin typeface="Calibri" panose="020F0502020204030204"/>
              </a:rPr>
              <a:t>Next move:</a:t>
            </a:r>
          </a:p>
          <a:p>
            <a:pPr algn="ctr"/>
            <a:r>
              <a:rPr lang="en-US" altLang="zh-TW" sz="2400" dirty="0">
                <a:solidFill>
                  <a:prstClr val="black"/>
                </a:solidFill>
                <a:latin typeface="Calibri" panose="020F0502020204030204"/>
              </a:rPr>
              <a:t>“3-3”</a:t>
            </a:r>
            <a:endParaRPr lang="zh-TW" altLang="en-US" sz="2400" dirty="0">
              <a:solidFill>
                <a:prstClr val="black"/>
              </a:solidFill>
              <a:latin typeface="Calibri" panose="020F0502020204030204"/>
            </a:endParaRPr>
          </a:p>
        </p:txBody>
      </p:sp>
      <p:sp>
        <p:nvSpPr>
          <p:cNvPr id="8" name="文字方塊 7">
            <a:extLst>
              <a:ext uri="{FF2B5EF4-FFF2-40B4-BE49-F238E27FC236}">
                <a16:creationId xmlns:a16="http://schemas.microsoft.com/office/drawing/2014/main" id="{F153354A-AF69-44E1-AFB1-BEA99C36F197}"/>
              </a:ext>
            </a:extLst>
          </p:cNvPr>
          <p:cNvSpPr txBox="1"/>
          <p:nvPr/>
        </p:nvSpPr>
        <p:spPr>
          <a:xfrm>
            <a:off x="2712047" y="4512106"/>
            <a:ext cx="1640114"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First move</a:t>
            </a:r>
            <a:endParaRPr lang="zh-TW" altLang="en-US" sz="2400" dirty="0">
              <a:solidFill>
                <a:prstClr val="black"/>
              </a:solidFill>
              <a:latin typeface="Calibri" panose="020F0502020204030204"/>
            </a:endParaRPr>
          </a:p>
        </p:txBody>
      </p:sp>
      <p:sp>
        <p:nvSpPr>
          <p:cNvPr id="9" name="文字方塊 8">
            <a:extLst>
              <a:ext uri="{FF2B5EF4-FFF2-40B4-BE49-F238E27FC236}">
                <a16:creationId xmlns:a16="http://schemas.microsoft.com/office/drawing/2014/main" id="{83C05F52-8F69-49D4-A6C3-C7FB36531947}"/>
              </a:ext>
            </a:extLst>
          </p:cNvPr>
          <p:cNvSpPr txBox="1"/>
          <p:nvPr/>
        </p:nvSpPr>
        <p:spPr>
          <a:xfrm>
            <a:off x="4685319" y="4512106"/>
            <a:ext cx="3013983"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 many moves ……</a:t>
            </a:r>
            <a:endParaRPr lang="zh-TW" altLang="en-US" sz="2400" dirty="0">
              <a:solidFill>
                <a:prstClr val="black"/>
              </a:solidFill>
              <a:latin typeface="Calibri" panose="020F0502020204030204"/>
            </a:endParaRPr>
          </a:p>
        </p:txBody>
      </p:sp>
      <p:sp>
        <p:nvSpPr>
          <p:cNvPr id="10" name="向右箭號 9">
            <a:extLst>
              <a:ext uri="{FF2B5EF4-FFF2-40B4-BE49-F238E27FC236}">
                <a16:creationId xmlns:a16="http://schemas.microsoft.com/office/drawing/2014/main" id="{B45C2BE9-A741-4F44-9C71-EE8B5BB2E35D}"/>
              </a:ext>
            </a:extLst>
          </p:cNvPr>
          <p:cNvSpPr/>
          <p:nvPr/>
        </p:nvSpPr>
        <p:spPr>
          <a:xfrm>
            <a:off x="4337646" y="4533884"/>
            <a:ext cx="406400" cy="447216"/>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11" name="向右箭號 10">
            <a:extLst>
              <a:ext uri="{FF2B5EF4-FFF2-40B4-BE49-F238E27FC236}">
                <a16:creationId xmlns:a16="http://schemas.microsoft.com/office/drawing/2014/main" id="{E2B43799-5364-43F6-A3AA-FB011687AF0B}"/>
              </a:ext>
            </a:extLst>
          </p:cNvPr>
          <p:cNvSpPr/>
          <p:nvPr/>
        </p:nvSpPr>
        <p:spPr>
          <a:xfrm>
            <a:off x="7847608" y="4533883"/>
            <a:ext cx="406400" cy="447216"/>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zh-TW" altLang="en-US" kern="0">
              <a:solidFill>
                <a:prstClr val="white"/>
              </a:solidFill>
              <a:latin typeface="Calibri" panose="020F0502020204030204"/>
              <a:ea typeface="新細明體" panose="02020500000000000000" pitchFamily="18" charset="-120"/>
            </a:endParaRPr>
          </a:p>
        </p:txBody>
      </p:sp>
      <p:sp>
        <p:nvSpPr>
          <p:cNvPr id="12" name="文字方塊 11">
            <a:extLst>
              <a:ext uri="{FF2B5EF4-FFF2-40B4-BE49-F238E27FC236}">
                <a16:creationId xmlns:a16="http://schemas.microsoft.com/office/drawing/2014/main" id="{D08A69AD-3105-45C6-AB69-B803AD69C1E1}"/>
              </a:ext>
            </a:extLst>
          </p:cNvPr>
          <p:cNvSpPr txBox="1"/>
          <p:nvPr/>
        </p:nvSpPr>
        <p:spPr>
          <a:xfrm>
            <a:off x="8406013" y="4542276"/>
            <a:ext cx="1334294" cy="461665"/>
          </a:xfrm>
          <a:prstGeom prst="rect">
            <a:avLst/>
          </a:prstGeom>
          <a:noFill/>
        </p:spPr>
        <p:txBody>
          <a:bodyPr wrap="square" rtlCol="0">
            <a:spAutoFit/>
          </a:bodyPr>
          <a:lstStyle/>
          <a:p>
            <a:r>
              <a:rPr lang="en-US" altLang="zh-TW" sz="2400" dirty="0">
                <a:solidFill>
                  <a:prstClr val="black"/>
                </a:solidFill>
                <a:latin typeface="Calibri" panose="020F0502020204030204"/>
              </a:rPr>
              <a:t>Win!</a:t>
            </a:r>
            <a:endParaRPr lang="zh-TW" altLang="en-US" sz="2400" dirty="0">
              <a:solidFill>
                <a:prstClr val="black"/>
              </a:solidFill>
              <a:latin typeface="Calibri" panose="020F0502020204030204"/>
            </a:endParaRPr>
          </a:p>
        </p:txBody>
      </p:sp>
      <p:sp>
        <p:nvSpPr>
          <p:cNvPr id="13" name="文字方塊 4">
            <a:extLst>
              <a:ext uri="{FF2B5EF4-FFF2-40B4-BE49-F238E27FC236}">
                <a16:creationId xmlns:a16="http://schemas.microsoft.com/office/drawing/2014/main" id="{9A73D504-213B-48F8-9DB2-8BEFB5F03A3B}"/>
              </a:ext>
            </a:extLst>
          </p:cNvPr>
          <p:cNvSpPr txBox="1"/>
          <p:nvPr/>
        </p:nvSpPr>
        <p:spPr>
          <a:xfrm>
            <a:off x="1695010" y="5559515"/>
            <a:ext cx="8793392" cy="523220"/>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a:defRPr/>
            </a:pPr>
            <a:r>
              <a:rPr lang="en-US" altLang="zh-TW" sz="2800" kern="0" dirty="0">
                <a:solidFill>
                  <a:prstClr val="white"/>
                </a:solidFill>
                <a:latin typeface="Calibri" panose="020F0502020204030204"/>
                <a:ea typeface="新細明體" panose="02020500000000000000" pitchFamily="18" charset="-120"/>
              </a:rPr>
              <a:t>Alpha Go is supervised learning + reinforcement learning.</a:t>
            </a:r>
            <a:endParaRPr lang="zh-TW" altLang="en-US" sz="2800" kern="0" dirty="0">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99992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605"/>
            <a:ext cx="3234055" cy="6887845"/>
          </a:xfrm>
          <a:prstGeom prst="rect">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485" y="424600"/>
            <a:ext cx="3380740" cy="6010069"/>
          </a:xfrm>
          <a:prstGeom prst="rect">
            <a:avLst/>
          </a:prstGeom>
        </p:spPr>
      </p:pic>
      <p:sp>
        <p:nvSpPr>
          <p:cNvPr id="9" name="矩形 8"/>
          <p:cNvSpPr/>
          <p:nvPr/>
        </p:nvSpPr>
        <p:spPr>
          <a:xfrm>
            <a:off x="705485" y="413733"/>
            <a:ext cx="3380740" cy="6057293"/>
          </a:xfrm>
          <a:prstGeom prst="rect">
            <a:avLst/>
          </a:prstGeom>
          <a:solidFill>
            <a:srgbClr val="F3C5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924" name="文本框 5"/>
          <p:cNvSpPr txBox="1"/>
          <p:nvPr/>
        </p:nvSpPr>
        <p:spPr>
          <a:xfrm>
            <a:off x="1225550" y="1027430"/>
            <a:ext cx="2742565" cy="645160"/>
          </a:xfrm>
          <a:prstGeom prst="rect">
            <a:avLst/>
          </a:prstGeom>
          <a:noFill/>
          <a:ln w="9525">
            <a:noFill/>
          </a:ln>
        </p:spPr>
        <p:txBody>
          <a:bodyPr wrap="none">
            <a:spAutoFit/>
          </a:bodyPr>
          <a:lstStyle/>
          <a:p>
            <a:pPr algn="r"/>
            <a:r>
              <a:rPr lang="en-US" altLang="zh-CN" sz="3600" b="1" dirty="0">
                <a:solidFill>
                  <a:schemeClr val="bg1"/>
                </a:solidFill>
                <a:latin typeface="微软雅黑" panose="020B0503020204020204" pitchFamily="34" charset="-122"/>
                <a:ea typeface="微软雅黑" panose="020B0503020204020204" pitchFamily="34" charset="-122"/>
              </a:rPr>
              <a:t>CONTENTS</a:t>
            </a:r>
          </a:p>
        </p:txBody>
      </p:sp>
      <p:sp>
        <p:nvSpPr>
          <p:cNvPr id="47" name="矩形 46"/>
          <p:cNvSpPr/>
          <p:nvPr/>
        </p:nvSpPr>
        <p:spPr>
          <a:xfrm>
            <a:off x="3191510" y="2015173"/>
            <a:ext cx="476250" cy="476250"/>
          </a:xfrm>
          <a:prstGeom prst="rect">
            <a:avLst/>
          </a:prstGeom>
          <a:noFill/>
          <a:ln>
            <a:solidFill>
              <a:schemeClr val="bg1">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endParaRPr>
          </a:p>
        </p:txBody>
      </p:sp>
      <p:sp>
        <p:nvSpPr>
          <p:cNvPr id="46" name="矩形 45"/>
          <p:cNvSpPr/>
          <p:nvPr/>
        </p:nvSpPr>
        <p:spPr>
          <a:xfrm>
            <a:off x="3380423" y="1853248"/>
            <a:ext cx="476250" cy="47625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5131759" y="1672590"/>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01</a:t>
            </a:r>
          </a:p>
        </p:txBody>
      </p:sp>
      <p:sp>
        <p:nvSpPr>
          <p:cNvPr id="16" name="文本框 15"/>
          <p:cNvSpPr txBox="1"/>
          <p:nvPr/>
        </p:nvSpPr>
        <p:spPr>
          <a:xfrm>
            <a:off x="6001708" y="1774424"/>
            <a:ext cx="5301615"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基本概念</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5131759" y="2904490"/>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02</a:t>
            </a:r>
          </a:p>
        </p:txBody>
      </p:sp>
      <p:sp>
        <p:nvSpPr>
          <p:cNvPr id="22" name="矩形 21"/>
          <p:cNvSpPr/>
          <p:nvPr/>
        </p:nvSpPr>
        <p:spPr>
          <a:xfrm>
            <a:off x="5131759" y="4136390"/>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03</a:t>
            </a:r>
          </a:p>
        </p:txBody>
      </p:sp>
      <p:sp>
        <p:nvSpPr>
          <p:cNvPr id="26" name="文本框 25"/>
          <p:cNvSpPr txBox="1"/>
          <p:nvPr/>
        </p:nvSpPr>
        <p:spPr>
          <a:xfrm>
            <a:off x="6001707" y="3042220"/>
            <a:ext cx="5301615"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机器学习三要素</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6001706" y="4277965"/>
            <a:ext cx="5301615"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模型评估</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8924"/>
                                        </p:tgtEl>
                                        <p:attrNameLst>
                                          <p:attrName>style.visibility</p:attrName>
                                        </p:attrNameLst>
                                      </p:cBhvr>
                                      <p:to>
                                        <p:strVal val="visible"/>
                                      </p:to>
                                    </p:set>
                                    <p:anim calcmode="lin" valueType="num">
                                      <p:cBhvr>
                                        <p:cTn id="11" dur="500" fill="hold"/>
                                        <p:tgtEl>
                                          <p:spTgt spid="3892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8924"/>
                                        </p:tgtEl>
                                        <p:attrNameLst>
                                          <p:attrName>ppt_y</p:attrName>
                                        </p:attrNameLst>
                                      </p:cBhvr>
                                      <p:tavLst>
                                        <p:tav tm="0">
                                          <p:val>
                                            <p:strVal val="#ppt_y"/>
                                          </p:val>
                                        </p:tav>
                                        <p:tav tm="100000">
                                          <p:val>
                                            <p:strVal val="#ppt_y"/>
                                          </p:val>
                                        </p:tav>
                                      </p:tavLst>
                                    </p:anim>
                                    <p:anim calcmode="lin" valueType="num">
                                      <p:cBhvr>
                                        <p:cTn id="13" dur="500" fill="hold"/>
                                        <p:tgtEl>
                                          <p:spTgt spid="3892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892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8924"/>
                                        </p:tgtEl>
                                      </p:cBhvr>
                                    </p:animEffect>
                                  </p:childTnLst>
                                </p:cTn>
                              </p:par>
                            </p:childTnLst>
                          </p:cTn>
                        </p:par>
                        <p:par>
                          <p:cTn id="16" fill="hold">
                            <p:stCondLst>
                              <p:cond delay="1350"/>
                            </p:stCondLst>
                            <p:childTnLst>
                              <p:par>
                                <p:cTn id="17" presetID="53" presetClass="entr" presetSubtype="16"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childTnLst>
                          </p:cTn>
                        </p:par>
                        <p:par>
                          <p:cTn id="22" fill="hold">
                            <p:stCondLst>
                              <p:cond delay="1850"/>
                            </p:stCondLst>
                            <p:childTnLst>
                              <p:par>
                                <p:cTn id="23" presetID="20"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edge">
                                      <p:cBhvr>
                                        <p:cTn id="25" dur="500"/>
                                        <p:tgtEl>
                                          <p:spTgt spid="47"/>
                                        </p:tgtEl>
                                      </p:cBhvr>
                                    </p:animEffect>
                                  </p:childTnLst>
                                </p:cTn>
                              </p:par>
                            </p:childTnLst>
                          </p:cTn>
                        </p:par>
                        <p:par>
                          <p:cTn id="26" fill="hold">
                            <p:stCondLst>
                              <p:cond delay="2350"/>
                            </p:stCondLst>
                            <p:childTnLst>
                              <p:par>
                                <p:cTn id="27" presetID="53" presetClass="entr" presetSubtype="16"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28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335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par>
                          <p:cTn id="42" fill="hold">
                            <p:stCondLst>
                              <p:cond delay="3850"/>
                            </p:stCondLst>
                            <p:childTnLst>
                              <p:par>
                                <p:cTn id="43" presetID="22" presetClass="entr" presetSubtype="8"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childTnLst>
                          </p:cTn>
                        </p:par>
                        <p:par>
                          <p:cTn id="46" fill="hold">
                            <p:stCondLst>
                              <p:cond delay="4350"/>
                            </p:stCondLst>
                            <p:childTnLst>
                              <p:par>
                                <p:cTn id="47" presetID="53" presetClass="entr" presetSubtype="16"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par>
                          <p:cTn id="52" fill="hold">
                            <p:stCondLst>
                              <p:cond delay="4850"/>
                            </p:stCondLst>
                            <p:childTnLst>
                              <p:par>
                                <p:cTn id="53" presetID="22" presetClass="entr" presetSubtype="8"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924" grpId="0"/>
      <p:bldP spid="47" grpId="0" bldLvl="0" animBg="1"/>
      <p:bldP spid="46" grpId="0" bldLvl="0" animBg="1"/>
      <p:bldP spid="11" grpId="0" bldLvl="0" animBg="1"/>
      <p:bldP spid="16" grpId="0"/>
      <p:bldP spid="20" grpId="0" bldLvl="0" animBg="1"/>
      <p:bldP spid="22" grpId="0" bldLvl="0" animBg="1"/>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98352" y="1281864"/>
            <a:ext cx="11018354" cy="4294271"/>
            <a:chOff x="585100" y="728634"/>
            <a:chExt cx="11018354" cy="4294271"/>
          </a:xfrm>
        </p:grpSpPr>
        <p:grpSp>
          <p:nvGrpSpPr>
            <p:cNvPr id="16" name="组合 15"/>
            <p:cNvGrpSpPr/>
            <p:nvPr/>
          </p:nvGrpSpPr>
          <p:grpSpPr>
            <a:xfrm>
              <a:off x="585100" y="728634"/>
              <a:ext cx="11018354" cy="4288211"/>
              <a:chOff x="1173646" y="1278834"/>
              <a:chExt cx="11018354" cy="4288211"/>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13585" r="1845" b="18502"/>
              <a:stretch/>
            </p:blipFill>
            <p:spPr>
              <a:xfrm>
                <a:off x="1173646" y="1278834"/>
                <a:ext cx="11018354" cy="4288211"/>
              </a:xfrm>
              <a:prstGeom prst="rect">
                <a:avLst/>
              </a:prstGeom>
            </p:spPr>
          </p:pic>
          <p:sp>
            <p:nvSpPr>
              <p:cNvPr id="10" name="矩形 9"/>
              <p:cNvSpPr/>
              <p:nvPr/>
            </p:nvSpPr>
            <p:spPr>
              <a:xfrm>
                <a:off x="1404753" y="1278834"/>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矩形 10"/>
            <p:cNvSpPr/>
            <p:nvPr/>
          </p:nvSpPr>
          <p:spPr>
            <a:xfrm>
              <a:off x="585100" y="734694"/>
              <a:ext cx="11018354"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7550785" y="1304290"/>
            <a:ext cx="2247265" cy="1568450"/>
          </a:xfrm>
          <a:prstGeom prst="rect">
            <a:avLst/>
          </a:prstGeom>
          <a:noFill/>
        </p:spPr>
        <p:txBody>
          <a:bodyPr wrap="square" rtlCol="0">
            <a:spAutoFit/>
          </a:bodyPr>
          <a:lstStyle/>
          <a:p>
            <a:pPr algn="ctr"/>
            <a:r>
              <a:rPr lang="en-US" altLang="zh-CN" sz="9600" b="1">
                <a:solidFill>
                  <a:schemeClr val="bg1"/>
                </a:solidFill>
                <a:latin typeface="微软雅黑" panose="020B0503020204020204" pitchFamily="34" charset="-122"/>
                <a:ea typeface="微软雅黑" panose="020B0503020204020204" pitchFamily="34" charset="-122"/>
              </a:rPr>
              <a:t>01</a:t>
            </a:r>
          </a:p>
        </p:txBody>
      </p:sp>
      <p:sp>
        <p:nvSpPr>
          <p:cNvPr id="14" name="文本框 13"/>
          <p:cNvSpPr txBox="1"/>
          <p:nvPr/>
        </p:nvSpPr>
        <p:spPr>
          <a:xfrm>
            <a:off x="7217410" y="3011805"/>
            <a:ext cx="2914015"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基本概念</a:t>
            </a:r>
          </a:p>
        </p:txBody>
      </p:sp>
    </p:spTree>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12934-CC94-4654-B734-153106908E27}"/>
              </a:ext>
            </a:extLst>
          </p:cNvPr>
          <p:cNvSpPr>
            <a:spLocks noGrp="1"/>
          </p:cNvSpPr>
          <p:nvPr>
            <p:ph type="title"/>
          </p:nvPr>
        </p:nvSpPr>
        <p:spPr/>
        <p:txBody>
          <a:bodyPr/>
          <a:lstStyle/>
          <a:p>
            <a:r>
              <a:rPr lang="zh-CN" altLang="en-US" dirty="0"/>
              <a:t>机器学习基本概念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4F09B83-797E-4939-9FEC-4693052F8FDF}"/>
                  </a:ext>
                </a:extLst>
              </p:cNvPr>
              <p:cNvSpPr>
                <a:spLocks noGrp="1"/>
              </p:cNvSpPr>
              <p:nvPr>
                <p:ph idx="1"/>
              </p:nvPr>
            </p:nvSpPr>
            <p:spPr/>
            <p:txBody>
              <a:bodyPr/>
              <a:lstStyle/>
              <a:p>
                <a:pPr marL="342891" lvl="0" indent="-342891">
                  <a:lnSpc>
                    <a:spcPct val="100000"/>
                  </a:lnSpc>
                  <a:spcBef>
                    <a:spcPts val="0"/>
                  </a:spcBef>
                </a:pPr>
                <a14:m>
                  <m:oMath xmlns:m="http://schemas.openxmlformats.org/officeDocument/2006/math">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𝑋</m:t>
                    </m:r>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p>
                      <m:sSup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p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1</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2</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r>
                          <a:rPr lang="en-US" altLang="zh-CN" sz="2400" b="0" i="1">
                            <a:solidFill>
                              <a:srgbClr val="000000"/>
                            </a:solidFill>
                            <a:latin typeface="Cambria Math" panose="02040503050406030204" pitchFamily="18" charset="0"/>
                            <a:ea typeface="Cambria Math" panose="02040503050406030204" pitchFamily="18" charset="0"/>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𝑖</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r>
                          <a:rPr lang="en-US" altLang="zh-CN" sz="2400" b="0" i="1">
                            <a:solidFill>
                              <a:srgbClr val="000000"/>
                            </a:solidFill>
                            <a:latin typeface="Cambria Math" panose="02040503050406030204" pitchFamily="18" charset="0"/>
                            <a:ea typeface="Cambria Math" panose="02040503050406030204" pitchFamily="18" charset="0"/>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𝑁</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e>
                      <m: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𝑇</m:t>
                        </m:r>
                      </m:sup>
                    </m:sSup>
                  </m:oMath>
                </a14:m>
                <a:r>
                  <a:rPr lang="en-US" altLang="zh-CN" sz="2400" b="0" dirty="0">
                    <a:solidFill>
                      <a:srgbClr val="000000"/>
                    </a:solidFill>
                    <a:latin typeface="华文楷体" panose="02010600040101010101" pitchFamily="2" charset="-122"/>
                    <a:ea typeface="华文楷体" panose="02010600040101010101" pitchFamily="2" charset="-122"/>
                    <a:cs typeface="+mn-ea"/>
                    <a:sym typeface="+mn-lt"/>
                  </a:rPr>
                  <a:t>                   </a:t>
                </a:r>
              </a:p>
              <a:p>
                <a:pPr marL="0" lvl="0" indent="0">
                  <a:lnSpc>
                    <a:spcPct val="100000"/>
                  </a:lnSpc>
                  <a:spcBef>
                    <a:spcPts val="0"/>
                  </a:spcBef>
                  <a:buNone/>
                </a:pPr>
                <a:endParaRPr lang="en-US" altLang="zh-CN" sz="2400" b="0" dirty="0">
                  <a:solidFill>
                    <a:srgbClr val="000000"/>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endParaRPr lang="en-US" altLang="zh-CN" sz="2400" b="0" dirty="0">
                  <a:solidFill>
                    <a:srgbClr val="000000"/>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14:m>
                  <m:oMath xmlns:m="http://schemas.openxmlformats.org/officeDocument/2006/math">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𝑖</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Sup>
                      <m:sSubSup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Sup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𝑖</m:t>
                        </m:r>
                      </m:sub>
                      <m: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1</m:t>
                        </m:r>
                      </m:sup>
                    </m:sSub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Sup>
                      <m:sSubSup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Sup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𝑖</m:t>
                        </m:r>
                      </m:sub>
                      <m: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2</m:t>
                        </m:r>
                      </m:sup>
                    </m:sSub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r>
                      <a:rPr lang="en-US" altLang="zh-CN" sz="2400" b="0" i="1">
                        <a:solidFill>
                          <a:srgbClr val="000000"/>
                        </a:solidFill>
                        <a:latin typeface="Cambria Math" panose="02040503050406030204" pitchFamily="18" charset="0"/>
                        <a:ea typeface="Cambria Math" panose="02040503050406030204" pitchFamily="18" charset="0"/>
                        <a:cs typeface="+mn-ea"/>
                        <a:sym typeface="+mn-lt"/>
                      </a:rPr>
                      <m:t>⋯,</m:t>
                    </m:r>
                    <m:sSubSup>
                      <m:sSubSup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Sup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𝑖</m:t>
                        </m:r>
                      </m:sub>
                      <m: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𝑛</m:t>
                        </m:r>
                      </m:sup>
                    </m:sSubSup>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oMath>
                </a14:m>
                <a:r>
                  <a:rPr lang="en-US" altLang="zh-CN" sz="2400" b="0" dirty="0">
                    <a:solidFill>
                      <a:srgbClr val="000000"/>
                    </a:solidFill>
                    <a:latin typeface="华文楷体" panose="02010600040101010101" pitchFamily="2" charset="-122"/>
                    <a:ea typeface="华文楷体" panose="02010600040101010101" pitchFamily="2" charset="-122"/>
                    <a:cs typeface="+mn-ea"/>
                    <a:sym typeface="+mn-lt"/>
                  </a:rPr>
                  <a:t>  </a:t>
                </a:r>
              </a:p>
              <a:p>
                <a:pPr marL="0" lvl="0" indent="0">
                  <a:lnSpc>
                    <a:spcPct val="100000"/>
                  </a:lnSpc>
                  <a:spcBef>
                    <a:spcPts val="0"/>
                  </a:spcBef>
                  <a:buNone/>
                </a:pPr>
                <a:endParaRPr lang="en-US" altLang="zh-CN" sz="2400" b="0" dirty="0">
                  <a:solidFill>
                    <a:srgbClr val="000000"/>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endParaRPr lang="en-US" altLang="zh-CN" sz="2400" b="0" dirty="0">
                  <a:solidFill>
                    <a:srgbClr val="000000"/>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r>
                  <a:rPr lang="en-US" altLang="zh-CN" sz="2400" b="0" dirty="0">
                    <a:solidFill>
                      <a:srgbClr val="000000"/>
                    </a:solidFill>
                    <a:latin typeface="华文楷体" panose="02010600040101010101" pitchFamily="2" charset="-122"/>
                    <a:ea typeface="华文楷体" panose="02010600040101010101" pitchFamily="2" charset="-122"/>
                    <a:cs typeface="+mn-ea"/>
                    <a:sym typeface="+mn-lt"/>
                  </a:rPr>
                  <a:t> </a:t>
                </a:r>
                <a14:m>
                  <m:oMath xmlns:m="http://schemas.openxmlformats.org/officeDocument/2006/math">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𝑇</m:t>
                    </m:r>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d>
                      <m:d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dPr>
                      <m:e>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1</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𝑦</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1</m:t>
                            </m:r>
                          </m:sub>
                        </m:sSub>
                      </m:e>
                    </m:d>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d>
                      <m:d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dPr>
                      <m:e>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2</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𝑦</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2</m:t>
                            </m:r>
                          </m:sub>
                        </m:sSub>
                      </m:e>
                    </m:d>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r>
                      <a:rPr lang="en-US" altLang="zh-CN" sz="2400" b="0" i="1">
                        <a:solidFill>
                          <a:srgbClr val="000000"/>
                        </a:solidFill>
                        <a:latin typeface="Cambria Math" panose="02040503050406030204" pitchFamily="18" charset="0"/>
                        <a:ea typeface="Cambria Math" panose="02040503050406030204" pitchFamily="18" charset="0"/>
                        <a:cs typeface="+mn-ea"/>
                        <a:sym typeface="+mn-lt"/>
                      </a:rPr>
                      <m:t>⋯,</m:t>
                    </m:r>
                    <m:d>
                      <m:d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dPr>
                      <m:e>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𝑁</m:t>
                            </m:r>
                          </m:sub>
                        </m:s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b="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𝑦</m:t>
                            </m:r>
                          </m:e>
                          <m:sub>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𝑁</m:t>
                            </m:r>
                          </m:sub>
                        </m:sSub>
                      </m:e>
                    </m:d>
                    <m:r>
                      <a:rPr lang="en-US" altLang="zh-CN" sz="2400" b="0" i="1">
                        <a:solidFill>
                          <a:srgbClr val="000000"/>
                        </a:solidFill>
                        <a:latin typeface="Cambria Math" panose="02040503050406030204" pitchFamily="18" charset="0"/>
                        <a:ea typeface="华文楷体" panose="02010600040101010101" pitchFamily="2" charset="-122"/>
                        <a:cs typeface="+mn-ea"/>
                        <a:sym typeface="+mn-lt"/>
                      </a:rPr>
                      <m:t>}</m:t>
                    </m:r>
                  </m:oMath>
                </a14:m>
                <a:endParaRPr lang="zh-CN" altLang="en-US" sz="2400" b="0" dirty="0">
                  <a:solidFill>
                    <a:srgbClr val="000000"/>
                  </a:solidFill>
                  <a:latin typeface="华文楷体" panose="02010600040101010101" pitchFamily="2" charset="-122"/>
                  <a:ea typeface="华文楷体" panose="02010600040101010101" pitchFamily="2" charset="-122"/>
                  <a:cs typeface="+mn-ea"/>
                  <a:sym typeface="+mn-lt"/>
                </a:endParaRPr>
              </a:p>
              <a:p>
                <a:endParaRPr lang="zh-CN" altLang="en-US" dirty="0"/>
              </a:p>
            </p:txBody>
          </p:sp>
        </mc:Choice>
        <mc:Fallback xmlns="">
          <p:sp>
            <p:nvSpPr>
              <p:cNvPr id="3" name="内容占位符 2">
                <a:extLst>
                  <a:ext uri="{FF2B5EF4-FFF2-40B4-BE49-F238E27FC236}">
                    <a16:creationId xmlns:a16="http://schemas.microsoft.com/office/drawing/2014/main" id="{A4F09B83-797E-4939-9FEC-4693052F8FDF}"/>
                  </a:ext>
                </a:extLst>
              </p:cNvPr>
              <p:cNvSpPr>
                <a:spLocks noGrp="1" noRot="1" noChangeAspect="1" noMove="1" noResize="1" noEditPoints="1" noAdjustHandles="1" noChangeArrowheads="1" noChangeShapeType="1" noTextEdit="1"/>
              </p:cNvSpPr>
              <p:nvPr>
                <p:ph idx="1"/>
              </p:nvPr>
            </p:nvSpPr>
            <p:spPr>
              <a:blipFill>
                <a:blip r:embed="rId3"/>
                <a:stretch>
                  <a:fillRect l="-680" t="-63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FF0E725-6EA5-4F0D-9F40-20FEB7A1F1A6}"/>
              </a:ext>
            </a:extLst>
          </p:cNvPr>
          <p:cNvSpPr txBox="1"/>
          <p:nvPr/>
        </p:nvSpPr>
        <p:spPr>
          <a:xfrm>
            <a:off x="4796116" y="1494634"/>
            <a:ext cx="3618969" cy="461665"/>
          </a:xfrm>
          <a:prstGeom prst="rect">
            <a:avLst/>
          </a:prstGeom>
          <a:noFill/>
        </p:spPr>
        <p:txBody>
          <a:bodyPr wrap="square" rtlCol="0">
            <a:spAutoFit/>
          </a:bodyPr>
          <a:lstStyle/>
          <a:p>
            <a:r>
              <a:rPr lang="zh-CN" altLang="en-US" sz="2400" b="1" dirty="0">
                <a:solidFill>
                  <a:srgbClr val="0070C0"/>
                </a:solidFill>
                <a:latin typeface="华文楷体" panose="02010600040101010101" pitchFamily="2" charset="-122"/>
                <a:ea typeface="华文楷体" panose="02010600040101010101" pitchFamily="2" charset="-122"/>
              </a:rPr>
              <a:t>实例（</a:t>
            </a:r>
            <a:r>
              <a:rPr lang="en-US" altLang="zh-CN" sz="2400" b="1" dirty="0">
                <a:solidFill>
                  <a:srgbClr val="0070C0"/>
                </a:solidFill>
                <a:latin typeface="华文楷体" panose="02010600040101010101" pitchFamily="2" charset="-122"/>
                <a:ea typeface="华文楷体" panose="02010600040101010101" pitchFamily="2" charset="-122"/>
              </a:rPr>
              <a:t>Instance</a:t>
            </a:r>
            <a:r>
              <a:rPr lang="zh-CN" altLang="en-US" sz="2400" b="1" dirty="0">
                <a:solidFill>
                  <a:srgbClr val="0070C0"/>
                </a:solidFill>
                <a:latin typeface="华文楷体" panose="02010600040101010101" pitchFamily="2" charset="-122"/>
                <a:ea typeface="华文楷体" panose="02010600040101010101" pitchFamily="2" charset="-122"/>
              </a:rPr>
              <a:t>）</a:t>
            </a:r>
          </a:p>
        </p:txBody>
      </p:sp>
      <p:sp>
        <p:nvSpPr>
          <p:cNvPr id="5" name="文本框 4">
            <a:extLst>
              <a:ext uri="{FF2B5EF4-FFF2-40B4-BE49-F238E27FC236}">
                <a16:creationId xmlns:a16="http://schemas.microsoft.com/office/drawing/2014/main" id="{D1DAF6BE-217A-48BF-B6BF-ECB4DF51D2CB}"/>
              </a:ext>
            </a:extLst>
          </p:cNvPr>
          <p:cNvSpPr txBox="1"/>
          <p:nvPr/>
        </p:nvSpPr>
        <p:spPr>
          <a:xfrm>
            <a:off x="3976967" y="2573024"/>
            <a:ext cx="3618969" cy="461665"/>
          </a:xfrm>
          <a:prstGeom prst="rect">
            <a:avLst/>
          </a:prstGeom>
          <a:noFill/>
        </p:spPr>
        <p:txBody>
          <a:bodyPr wrap="square" rtlCol="0">
            <a:spAutoFit/>
          </a:bodyPr>
          <a:lstStyle/>
          <a:p>
            <a:r>
              <a:rPr lang="zh-CN" altLang="en-US" sz="2400" b="1" dirty="0">
                <a:solidFill>
                  <a:srgbClr val="0070C0"/>
                </a:solidFill>
                <a:latin typeface="华文楷体" panose="02010600040101010101" pitchFamily="2" charset="-122"/>
                <a:ea typeface="华文楷体" panose="02010600040101010101" pitchFamily="2" charset="-122"/>
              </a:rPr>
              <a:t>特征向量（</a:t>
            </a:r>
            <a:r>
              <a:rPr lang="en-US" altLang="zh-CN" sz="2400" b="1" dirty="0">
                <a:solidFill>
                  <a:srgbClr val="0070C0"/>
                </a:solidFill>
                <a:latin typeface="华文楷体" panose="02010600040101010101" pitchFamily="2" charset="-122"/>
                <a:ea typeface="华文楷体" panose="02010600040101010101" pitchFamily="2" charset="-122"/>
              </a:rPr>
              <a:t>feature vector</a:t>
            </a:r>
            <a:r>
              <a:rPr lang="zh-CN" altLang="en-US" sz="2400" b="1" dirty="0">
                <a:solidFill>
                  <a:srgbClr val="0070C0"/>
                </a:solidFill>
                <a:latin typeface="华文楷体" panose="02010600040101010101" pitchFamily="2" charset="-122"/>
                <a:ea typeface="华文楷体" panose="02010600040101010101" pitchFamily="2" charset="-122"/>
              </a:rPr>
              <a:t>）</a:t>
            </a:r>
          </a:p>
        </p:txBody>
      </p:sp>
      <p:sp>
        <p:nvSpPr>
          <p:cNvPr id="6" name="文本框 5">
            <a:extLst>
              <a:ext uri="{FF2B5EF4-FFF2-40B4-BE49-F238E27FC236}">
                <a16:creationId xmlns:a16="http://schemas.microsoft.com/office/drawing/2014/main" id="{A7C5F7B7-224D-4353-B43E-7128CE640625}"/>
              </a:ext>
            </a:extLst>
          </p:cNvPr>
          <p:cNvSpPr txBox="1"/>
          <p:nvPr/>
        </p:nvSpPr>
        <p:spPr>
          <a:xfrm>
            <a:off x="5601312" y="3709481"/>
            <a:ext cx="3618969" cy="461665"/>
          </a:xfrm>
          <a:prstGeom prst="rect">
            <a:avLst/>
          </a:prstGeom>
          <a:noFill/>
        </p:spPr>
        <p:txBody>
          <a:bodyPr wrap="square" rtlCol="0">
            <a:spAutoFit/>
          </a:bodyPr>
          <a:lstStyle/>
          <a:p>
            <a:r>
              <a:rPr lang="zh-CN" altLang="en-US" sz="2400" b="1" dirty="0">
                <a:solidFill>
                  <a:srgbClr val="0070C0"/>
                </a:solidFill>
                <a:latin typeface="华文楷体" panose="02010600040101010101" pitchFamily="2" charset="-122"/>
                <a:ea typeface="华文楷体" panose="02010600040101010101" pitchFamily="2" charset="-122"/>
              </a:rPr>
              <a:t>样本（</a:t>
            </a:r>
            <a:r>
              <a:rPr lang="en-US" altLang="zh-CN" sz="2400" b="1" dirty="0">
                <a:solidFill>
                  <a:srgbClr val="0070C0"/>
                </a:solidFill>
                <a:latin typeface="华文楷体" panose="02010600040101010101" pitchFamily="2" charset="-122"/>
                <a:ea typeface="华文楷体" panose="02010600040101010101" pitchFamily="2" charset="-122"/>
              </a:rPr>
              <a:t>Sample</a:t>
            </a:r>
            <a:r>
              <a:rPr lang="zh-CN" altLang="en-US" sz="2400" b="1" dirty="0">
                <a:solidFill>
                  <a:srgbClr val="0070C0"/>
                </a:solidFill>
                <a:latin typeface="华文楷体" panose="02010600040101010101" pitchFamily="2" charset="-122"/>
                <a:ea typeface="华文楷体" panose="02010600040101010101" pitchFamily="2" charset="-122"/>
              </a:rPr>
              <a:t>）</a:t>
            </a:r>
          </a:p>
        </p:txBody>
      </p:sp>
      <p:cxnSp>
        <p:nvCxnSpPr>
          <p:cNvPr id="7" name="直接箭头连接符 6">
            <a:extLst>
              <a:ext uri="{FF2B5EF4-FFF2-40B4-BE49-F238E27FC236}">
                <a16:creationId xmlns:a16="http://schemas.microsoft.com/office/drawing/2014/main" id="{E9636D51-EC19-4A22-9DB6-F94457417E03}"/>
              </a:ext>
            </a:extLst>
          </p:cNvPr>
          <p:cNvCxnSpPr>
            <a:stCxn id="5" idx="3"/>
          </p:cNvCxnSpPr>
          <p:nvPr/>
        </p:nvCxnSpPr>
        <p:spPr>
          <a:xfrm>
            <a:off x="7595934" y="2803855"/>
            <a:ext cx="812676" cy="2"/>
          </a:xfrm>
          <a:prstGeom prst="straightConnector1">
            <a:avLst/>
          </a:prstGeom>
          <a:noFill/>
          <a:ln w="25400" cap="flat" cmpd="sng" algn="ctr">
            <a:solidFill>
              <a:srgbClr val="4276AA"/>
            </a:solidFill>
            <a:prstDash val="solid"/>
            <a:miter lim="800000"/>
            <a:tailEnd type="triangle"/>
          </a:ln>
          <a:effectLst/>
        </p:spPr>
      </p:cxnSp>
      <p:sp>
        <p:nvSpPr>
          <p:cNvPr id="8" name="文本框 7">
            <a:extLst>
              <a:ext uri="{FF2B5EF4-FFF2-40B4-BE49-F238E27FC236}">
                <a16:creationId xmlns:a16="http://schemas.microsoft.com/office/drawing/2014/main" id="{317012CB-E1E2-4CBE-AC3B-7B59973567CD}"/>
              </a:ext>
            </a:extLst>
          </p:cNvPr>
          <p:cNvSpPr txBox="1"/>
          <p:nvPr/>
        </p:nvSpPr>
        <p:spPr>
          <a:xfrm>
            <a:off x="8573031" y="2573024"/>
            <a:ext cx="3618969" cy="461665"/>
          </a:xfrm>
          <a:prstGeom prst="rect">
            <a:avLst/>
          </a:prstGeom>
          <a:noFill/>
        </p:spPr>
        <p:txBody>
          <a:bodyPr wrap="square" rtlCol="0">
            <a:spAutoFit/>
          </a:bodyPr>
          <a:lstStyle/>
          <a:p>
            <a:r>
              <a:rPr lang="zh-CN" altLang="en-US" sz="2400" b="1" dirty="0">
                <a:solidFill>
                  <a:srgbClr val="0070C0"/>
                </a:solidFill>
                <a:latin typeface="华文楷体" panose="02010600040101010101" pitchFamily="2" charset="-122"/>
                <a:ea typeface="华文楷体" panose="02010600040101010101" pitchFamily="2" charset="-122"/>
              </a:rPr>
              <a:t>特征空间（</a:t>
            </a:r>
            <a:r>
              <a:rPr lang="en-US" altLang="zh-CN" sz="2400" b="1" dirty="0">
                <a:solidFill>
                  <a:srgbClr val="0070C0"/>
                </a:solidFill>
                <a:latin typeface="华文楷体" panose="02010600040101010101" pitchFamily="2" charset="-122"/>
                <a:ea typeface="华文楷体" panose="02010600040101010101" pitchFamily="2" charset="-122"/>
              </a:rPr>
              <a:t>feature space</a:t>
            </a:r>
            <a:r>
              <a:rPr lang="zh-CN" altLang="en-US" sz="2400" b="1" dirty="0">
                <a:solidFill>
                  <a:srgbClr val="0070C0"/>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807279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12934-CC94-4654-B734-153106908E27}"/>
              </a:ext>
            </a:extLst>
          </p:cNvPr>
          <p:cNvSpPr>
            <a:spLocks noGrp="1"/>
          </p:cNvSpPr>
          <p:nvPr>
            <p:ph type="title"/>
          </p:nvPr>
        </p:nvSpPr>
        <p:spPr/>
        <p:txBody>
          <a:bodyPr/>
          <a:lstStyle/>
          <a:p>
            <a:r>
              <a:rPr lang="zh-CN" altLang="en-US" dirty="0"/>
              <a:t>机器学习基本概念</a:t>
            </a:r>
          </a:p>
        </p:txBody>
      </p:sp>
      <p:sp>
        <p:nvSpPr>
          <p:cNvPr id="3" name="内容占位符 2">
            <a:extLst>
              <a:ext uri="{FF2B5EF4-FFF2-40B4-BE49-F238E27FC236}">
                <a16:creationId xmlns:a16="http://schemas.microsoft.com/office/drawing/2014/main" id="{A4F09B83-797E-4939-9FEC-4693052F8FDF}"/>
              </a:ext>
            </a:extLst>
          </p:cNvPr>
          <p:cNvSpPr>
            <a:spLocks noGrp="1"/>
          </p:cNvSpPr>
          <p:nvPr>
            <p:ph idx="1"/>
          </p:nvPr>
        </p:nvSpPr>
        <p:spPr/>
        <p:txBody>
          <a:bodyPr/>
          <a:lstStyle/>
          <a:p>
            <a:r>
              <a:rPr lang="zh-CN" altLang="en-US" dirty="0"/>
              <a:t>问题形式化</a:t>
            </a:r>
          </a:p>
        </p:txBody>
      </p:sp>
      <p:pic>
        <p:nvPicPr>
          <p:cNvPr id="4" name="图片 3">
            <a:extLst>
              <a:ext uri="{FF2B5EF4-FFF2-40B4-BE49-F238E27FC236}">
                <a16:creationId xmlns:a16="http://schemas.microsoft.com/office/drawing/2014/main" id="{1CE35AE6-060C-49B8-B154-D5769260B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42" y="2482972"/>
            <a:ext cx="4369011" cy="2521957"/>
          </a:xfrm>
          <a:prstGeom prst="rect">
            <a:avLst/>
          </a:prstGeom>
        </p:spPr>
      </p:pic>
      <p:graphicFrame>
        <p:nvGraphicFramePr>
          <p:cNvPr id="5" name="对象 4">
            <a:extLst>
              <a:ext uri="{FF2B5EF4-FFF2-40B4-BE49-F238E27FC236}">
                <a16:creationId xmlns:a16="http://schemas.microsoft.com/office/drawing/2014/main" id="{DA8AAE4D-A817-4DA7-8415-98F03F9457BA}"/>
              </a:ext>
            </a:extLst>
          </p:cNvPr>
          <p:cNvGraphicFramePr>
            <a:graphicFrameLocks noChangeAspect="1"/>
          </p:cNvGraphicFramePr>
          <p:nvPr>
            <p:extLst>
              <p:ext uri="{D42A27DB-BD31-4B8C-83A1-F6EECF244321}">
                <p14:modId xmlns:p14="http://schemas.microsoft.com/office/powerpoint/2010/main" val="4084213958"/>
              </p:ext>
            </p:extLst>
          </p:nvPr>
        </p:nvGraphicFramePr>
        <p:xfrm>
          <a:off x="4509183" y="5180014"/>
          <a:ext cx="3120031" cy="629137"/>
        </p:xfrm>
        <a:graphic>
          <a:graphicData uri="http://schemas.openxmlformats.org/presentationml/2006/ole">
            <mc:AlternateContent xmlns:mc="http://schemas.openxmlformats.org/markup-compatibility/2006">
              <mc:Choice xmlns:v="urn:schemas-microsoft-com:vml" Requires="v">
                <p:oleObj spid="_x0000_s3446" name="Equation" r:id="rId5" imgW="1638000" imgH="330120" progId="Equation.DSMT4">
                  <p:embed/>
                </p:oleObj>
              </mc:Choice>
              <mc:Fallback>
                <p:oleObj name="Equation" r:id="rId5" imgW="1638000" imgH="330120" progId="Equation.DSMT4">
                  <p:embed/>
                  <p:pic>
                    <p:nvPicPr>
                      <p:cNvPr id="7" name="对象 6">
                        <a:extLst>
                          <a:ext uri="{FF2B5EF4-FFF2-40B4-BE49-F238E27FC236}">
                            <a16:creationId xmlns:a16="http://schemas.microsoft.com/office/drawing/2014/main" id="{0E259AD0-B5E9-4B82-92D8-6A8CBD33BD48}"/>
                          </a:ext>
                        </a:extLst>
                      </p:cNvPr>
                      <p:cNvPicPr/>
                      <p:nvPr/>
                    </p:nvPicPr>
                    <p:blipFill>
                      <a:blip r:embed="rId6"/>
                      <a:stretch>
                        <a:fillRect/>
                      </a:stretch>
                    </p:blipFill>
                    <p:spPr>
                      <a:xfrm>
                        <a:off x="4509183" y="5180014"/>
                        <a:ext cx="3120031" cy="629137"/>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B27DDB0-4C68-4451-A665-544EFC6A3F9C}"/>
              </a:ext>
            </a:extLst>
          </p:cNvPr>
          <p:cNvGraphicFramePr>
            <a:graphicFrameLocks noChangeAspect="1"/>
          </p:cNvGraphicFramePr>
          <p:nvPr>
            <p:extLst>
              <p:ext uri="{D42A27DB-BD31-4B8C-83A1-F6EECF244321}">
                <p14:modId xmlns:p14="http://schemas.microsoft.com/office/powerpoint/2010/main" val="2045685410"/>
              </p:ext>
            </p:extLst>
          </p:nvPr>
        </p:nvGraphicFramePr>
        <p:xfrm>
          <a:off x="5030710" y="5688403"/>
          <a:ext cx="1831637" cy="512635"/>
        </p:xfrm>
        <a:graphic>
          <a:graphicData uri="http://schemas.openxmlformats.org/presentationml/2006/ole">
            <mc:AlternateContent xmlns:mc="http://schemas.openxmlformats.org/markup-compatibility/2006">
              <mc:Choice xmlns:v="urn:schemas-microsoft-com:vml" Requires="v">
                <p:oleObj spid="_x0000_s3447" name="Equation" r:id="rId7" imgW="863280" imgH="241200" progId="Equation.DSMT4">
                  <p:embed/>
                </p:oleObj>
              </mc:Choice>
              <mc:Fallback>
                <p:oleObj name="Equation" r:id="rId7" imgW="863280" imgH="241200" progId="Equation.DSMT4">
                  <p:embed/>
                  <p:pic>
                    <p:nvPicPr>
                      <p:cNvPr id="8" name="对象 7">
                        <a:extLst>
                          <a:ext uri="{FF2B5EF4-FFF2-40B4-BE49-F238E27FC236}">
                            <a16:creationId xmlns:a16="http://schemas.microsoft.com/office/drawing/2014/main" id="{6494BEE7-8979-4BDA-AD10-97E926F977F5}"/>
                          </a:ext>
                        </a:extLst>
                      </p:cNvPr>
                      <p:cNvPicPr/>
                      <p:nvPr/>
                    </p:nvPicPr>
                    <p:blipFill>
                      <a:blip r:embed="rId8"/>
                      <a:stretch>
                        <a:fillRect/>
                      </a:stretch>
                    </p:blipFill>
                    <p:spPr>
                      <a:xfrm>
                        <a:off x="5030710" y="5688403"/>
                        <a:ext cx="1831637" cy="51263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7997B928-9369-4DE0-9550-568FAA742E02}"/>
              </a:ext>
            </a:extLst>
          </p:cNvPr>
          <p:cNvGraphicFramePr>
            <a:graphicFrameLocks noChangeAspect="1"/>
          </p:cNvGraphicFramePr>
          <p:nvPr>
            <p:extLst>
              <p:ext uri="{D42A27DB-BD31-4B8C-83A1-F6EECF244321}">
                <p14:modId xmlns:p14="http://schemas.microsoft.com/office/powerpoint/2010/main" val="299506346"/>
              </p:ext>
            </p:extLst>
          </p:nvPr>
        </p:nvGraphicFramePr>
        <p:xfrm>
          <a:off x="4422783" y="4232409"/>
          <a:ext cx="510121" cy="389037"/>
        </p:xfrm>
        <a:graphic>
          <a:graphicData uri="http://schemas.openxmlformats.org/presentationml/2006/ole">
            <mc:AlternateContent xmlns:mc="http://schemas.openxmlformats.org/markup-compatibility/2006">
              <mc:Choice xmlns:v="urn:schemas-microsoft-com:vml" Requires="v">
                <p:oleObj spid="_x0000_s3448" name="Equation" r:id="rId9" imgW="266400" imgH="203040" progId="Equation.DSMT4">
                  <p:embed/>
                </p:oleObj>
              </mc:Choice>
              <mc:Fallback>
                <p:oleObj name="Equation" r:id="rId9" imgW="266400" imgH="203040" progId="Equation.DSMT4">
                  <p:embed/>
                  <p:pic>
                    <p:nvPicPr>
                      <p:cNvPr id="9" name="对象 8">
                        <a:extLst>
                          <a:ext uri="{FF2B5EF4-FFF2-40B4-BE49-F238E27FC236}">
                            <a16:creationId xmlns:a16="http://schemas.microsoft.com/office/drawing/2014/main" id="{883DDFDE-35BF-4213-B45B-DE7CF3E137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783" y="4232409"/>
                        <a:ext cx="510121" cy="389037"/>
                      </a:xfrm>
                      <a:prstGeom prst="rect">
                        <a:avLst/>
                      </a:prstGeom>
                      <a:noFill/>
                      <a:ln>
                        <a:noFill/>
                      </a:ln>
                    </p:spPr>
                  </p:pic>
                </p:oleObj>
              </mc:Fallback>
            </mc:AlternateContent>
          </a:graphicData>
        </a:graphic>
      </p:graphicFrame>
      <p:graphicFrame>
        <p:nvGraphicFramePr>
          <p:cNvPr id="8" name="对象 7">
            <a:extLst>
              <a:ext uri="{FF2B5EF4-FFF2-40B4-BE49-F238E27FC236}">
                <a16:creationId xmlns:a16="http://schemas.microsoft.com/office/drawing/2014/main" id="{447EF0D1-8730-493B-A62C-442E014D6592}"/>
              </a:ext>
            </a:extLst>
          </p:cNvPr>
          <p:cNvGraphicFramePr>
            <a:graphicFrameLocks noChangeAspect="1"/>
          </p:cNvGraphicFramePr>
          <p:nvPr>
            <p:extLst>
              <p:ext uri="{D42A27DB-BD31-4B8C-83A1-F6EECF244321}">
                <p14:modId xmlns:p14="http://schemas.microsoft.com/office/powerpoint/2010/main" val="28886610"/>
              </p:ext>
            </p:extLst>
          </p:nvPr>
        </p:nvGraphicFramePr>
        <p:xfrm>
          <a:off x="9188876" y="3129875"/>
          <a:ext cx="1124809" cy="455240"/>
        </p:xfrm>
        <a:graphic>
          <a:graphicData uri="http://schemas.openxmlformats.org/presentationml/2006/ole">
            <mc:AlternateContent xmlns:mc="http://schemas.openxmlformats.org/markup-compatibility/2006">
              <mc:Choice xmlns:v="urn:schemas-microsoft-com:vml" Requires="v">
                <p:oleObj spid="_x0000_s3449" name="Equation" r:id="rId11" imgW="596880" imgH="241200" progId="Equation.DSMT4">
                  <p:embed/>
                </p:oleObj>
              </mc:Choice>
              <mc:Fallback>
                <p:oleObj name="Equation" r:id="rId11" imgW="596880" imgH="241200" progId="Equation.DSMT4">
                  <p:embed/>
                  <p:pic>
                    <p:nvPicPr>
                      <p:cNvPr id="10" name="对象 9">
                        <a:extLst>
                          <a:ext uri="{FF2B5EF4-FFF2-40B4-BE49-F238E27FC236}">
                            <a16:creationId xmlns:a16="http://schemas.microsoft.com/office/drawing/2014/main" id="{EEF8B16C-241E-4304-AB8F-944207AC2C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88876" y="3129875"/>
                        <a:ext cx="1124809" cy="455240"/>
                      </a:xfrm>
                      <a:prstGeom prst="rect">
                        <a:avLst/>
                      </a:prstGeom>
                      <a:noFill/>
                      <a:ln>
                        <a:noFill/>
                      </a:ln>
                    </p:spPr>
                  </p:pic>
                </p:oleObj>
              </mc:Fallback>
            </mc:AlternateContent>
          </a:graphicData>
        </a:graphic>
      </p:graphicFrame>
      <p:graphicFrame>
        <p:nvGraphicFramePr>
          <p:cNvPr id="9" name="对象 8">
            <a:extLst>
              <a:ext uri="{FF2B5EF4-FFF2-40B4-BE49-F238E27FC236}">
                <a16:creationId xmlns:a16="http://schemas.microsoft.com/office/drawing/2014/main" id="{68745C83-2089-4464-9C91-0D23F428B096}"/>
              </a:ext>
            </a:extLst>
          </p:cNvPr>
          <p:cNvGraphicFramePr>
            <a:graphicFrameLocks noChangeAspect="1"/>
          </p:cNvGraphicFramePr>
          <p:nvPr>
            <p:extLst>
              <p:ext uri="{D42A27DB-BD31-4B8C-83A1-F6EECF244321}">
                <p14:modId xmlns:p14="http://schemas.microsoft.com/office/powerpoint/2010/main" val="2900602458"/>
              </p:ext>
            </p:extLst>
          </p:nvPr>
        </p:nvGraphicFramePr>
        <p:xfrm>
          <a:off x="9129404" y="3654159"/>
          <a:ext cx="1059313" cy="455241"/>
        </p:xfrm>
        <a:graphic>
          <a:graphicData uri="http://schemas.openxmlformats.org/presentationml/2006/ole">
            <mc:AlternateContent xmlns:mc="http://schemas.openxmlformats.org/markup-compatibility/2006">
              <mc:Choice xmlns:v="urn:schemas-microsoft-com:vml" Requires="v">
                <p:oleObj spid="_x0000_s3450" name="Equation" r:id="rId13" imgW="533160" imgH="228600" progId="Equation.DSMT4">
                  <p:embed/>
                </p:oleObj>
              </mc:Choice>
              <mc:Fallback>
                <p:oleObj name="Equation" r:id="rId13" imgW="533160" imgH="228600" progId="Equation.DSMT4">
                  <p:embed/>
                  <p:pic>
                    <p:nvPicPr>
                      <p:cNvPr id="11" name="对象 10">
                        <a:extLst>
                          <a:ext uri="{FF2B5EF4-FFF2-40B4-BE49-F238E27FC236}">
                            <a16:creationId xmlns:a16="http://schemas.microsoft.com/office/drawing/2014/main" id="{01BFB9F0-5CDF-42D8-B724-C4D3B06482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9404" y="3654159"/>
                        <a:ext cx="1059313" cy="455241"/>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B9F972D0-364D-4D5C-8A9B-A2E4A5AF2D01}"/>
              </a:ext>
            </a:extLst>
          </p:cNvPr>
          <p:cNvGraphicFramePr>
            <a:graphicFrameLocks noChangeAspect="1"/>
          </p:cNvGraphicFramePr>
          <p:nvPr>
            <p:extLst>
              <p:ext uri="{D42A27DB-BD31-4B8C-83A1-F6EECF244321}">
                <p14:modId xmlns:p14="http://schemas.microsoft.com/office/powerpoint/2010/main" val="3904692729"/>
              </p:ext>
            </p:extLst>
          </p:nvPr>
        </p:nvGraphicFramePr>
        <p:xfrm>
          <a:off x="7629214" y="4293987"/>
          <a:ext cx="534787" cy="389039"/>
        </p:xfrm>
        <a:graphic>
          <a:graphicData uri="http://schemas.openxmlformats.org/presentationml/2006/ole">
            <mc:AlternateContent xmlns:mc="http://schemas.openxmlformats.org/markup-compatibility/2006">
              <mc:Choice xmlns:v="urn:schemas-microsoft-com:vml" Requires="v">
                <p:oleObj spid="_x0000_s3451" name="Equation" r:id="rId15" imgW="279360" imgH="203040" progId="Equation.DSMT4">
                  <p:embed/>
                </p:oleObj>
              </mc:Choice>
              <mc:Fallback>
                <p:oleObj name="Equation" r:id="rId15" imgW="279360" imgH="203040" progId="Equation.DSMT4">
                  <p:embed/>
                  <p:pic>
                    <p:nvPicPr>
                      <p:cNvPr id="12" name="对象 11">
                        <a:extLst>
                          <a:ext uri="{FF2B5EF4-FFF2-40B4-BE49-F238E27FC236}">
                            <a16:creationId xmlns:a16="http://schemas.microsoft.com/office/drawing/2014/main" id="{546C94CB-A53F-47CE-A2DC-19AB81EBAB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9214" y="4293987"/>
                        <a:ext cx="534787" cy="389039"/>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D7A5FFE-D42F-4692-BEF8-0AD424B1A3E8}"/>
                  </a:ext>
                </a:extLst>
              </p:cNvPr>
              <p:cNvSpPr/>
              <p:nvPr/>
            </p:nvSpPr>
            <p:spPr>
              <a:xfrm>
                <a:off x="1656799" y="2212986"/>
                <a:ext cx="3655911" cy="646331"/>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d>
                        <m:d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dPr>
                        <m:e>
                          <m:sSub>
                            <m:sSub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1</m:t>
                              </m:r>
                            </m:sub>
                          </m:s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𝑦</m:t>
                              </m:r>
                            </m:e>
                            <m: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1</m:t>
                              </m:r>
                            </m:sub>
                          </m:sSub>
                        </m:e>
                      </m:d>
                      <m:r>
                        <a:rPr lang="en-US" altLang="zh-CN" sz="2400" i="1">
                          <a:solidFill>
                            <a:srgbClr val="000000"/>
                          </a:solidFill>
                          <a:latin typeface="Cambria Math" panose="02040503050406030204" pitchFamily="18" charset="0"/>
                          <a:ea typeface="华文楷体" panose="02010600040101010101" pitchFamily="2" charset="-122"/>
                          <a:cs typeface="+mn-ea"/>
                          <a:sym typeface="+mn-lt"/>
                        </a:rPr>
                        <m:t>,</m:t>
                      </m:r>
                      <m:d>
                        <m:d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dPr>
                        <m:e>
                          <m:sSub>
                            <m:sSub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2</m:t>
                              </m:r>
                            </m:sub>
                          </m:s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𝑦</m:t>
                              </m:r>
                            </m:e>
                            <m: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2</m:t>
                              </m:r>
                            </m:sub>
                          </m:sSub>
                        </m:e>
                      </m:d>
                      <m:r>
                        <a:rPr lang="en-US" altLang="zh-CN" sz="2400" i="1">
                          <a:solidFill>
                            <a:srgbClr val="000000"/>
                          </a:solidFill>
                          <a:latin typeface="Cambria Math" panose="02040503050406030204" pitchFamily="18" charset="0"/>
                          <a:ea typeface="华文楷体" panose="02010600040101010101" pitchFamily="2" charset="-122"/>
                          <a:cs typeface="+mn-ea"/>
                          <a:sym typeface="+mn-lt"/>
                        </a:rPr>
                        <m:t>,</m:t>
                      </m:r>
                      <m:r>
                        <a:rPr lang="en-US" altLang="zh-CN" sz="2400" i="1">
                          <a:solidFill>
                            <a:srgbClr val="000000"/>
                          </a:solidFill>
                          <a:latin typeface="Cambria Math" panose="02040503050406030204" pitchFamily="18" charset="0"/>
                          <a:ea typeface="Cambria Math" panose="02040503050406030204" pitchFamily="18" charset="0"/>
                          <a:cs typeface="+mn-ea"/>
                          <a:sym typeface="+mn-lt"/>
                        </a:rPr>
                        <m:t>⋯,</m:t>
                      </m:r>
                      <m:d>
                        <m:d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dPr>
                        <m:e>
                          <m:sSub>
                            <m:sSub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𝑥</m:t>
                              </m:r>
                            </m:e>
                            <m: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𝑁</m:t>
                              </m:r>
                            </m:sub>
                          </m:s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m:t>
                          </m:r>
                          <m:sSub>
                            <m:sSubPr>
                              <m:ctrlPr>
                                <a:rPr lang="en-US" altLang="zh-CN" sz="2400" i="1">
                                  <a:solidFill>
                                    <a:srgbClr val="000000"/>
                                  </a:solidFill>
                                  <a:latin typeface="Cambria Math" panose="02040503050406030204" pitchFamily="18" charset="0"/>
                                  <a:ea typeface="华文楷体" panose="02010600040101010101" pitchFamily="2" charset="-122"/>
                                  <a:cs typeface="+mn-ea"/>
                                  <a:sym typeface="+mn-lt"/>
                                </a:rPr>
                              </m:ctrlPr>
                            </m:sSubPr>
                            <m:e>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𝑦</m:t>
                              </m:r>
                            </m:e>
                            <m:sub>
                              <m:r>
                                <a:rPr lang="en-US" altLang="zh-CN" sz="2400" i="1">
                                  <a:solidFill>
                                    <a:srgbClr val="000000"/>
                                  </a:solidFill>
                                  <a:latin typeface="Cambria Math" panose="02040503050406030204" pitchFamily="18" charset="0"/>
                                  <a:ea typeface="华文楷体" panose="02010600040101010101" pitchFamily="2" charset="-122"/>
                                  <a:cs typeface="+mn-ea"/>
                                  <a:sym typeface="+mn-lt"/>
                                </a:rPr>
                                <m:t>𝑁</m:t>
                              </m:r>
                            </m:sub>
                          </m:sSub>
                        </m:e>
                      </m:d>
                    </m:oMath>
                  </m:oMathPara>
                </a14:m>
                <a:endParaRPr lang="zh-CN" altLang="en-US" sz="2400" dirty="0">
                  <a:solidFill>
                    <a:srgbClr val="000000"/>
                  </a:solidFill>
                  <a:latin typeface="华文楷体" panose="02010600040101010101" pitchFamily="2" charset="-122"/>
                  <a:ea typeface="华文楷体" panose="02010600040101010101" pitchFamily="2" charset="-122"/>
                  <a:cs typeface="+mn-ea"/>
                  <a:sym typeface="+mn-lt"/>
                </a:endParaRPr>
              </a:p>
            </p:txBody>
          </p:sp>
        </mc:Choice>
        <mc:Fallback xmlns="">
          <p:sp>
            <p:nvSpPr>
              <p:cNvPr id="13" name="矩形 12">
                <a:extLst>
                  <a:ext uri="{FF2B5EF4-FFF2-40B4-BE49-F238E27FC236}">
                    <a16:creationId xmlns:a16="http://schemas.microsoft.com/office/drawing/2014/main" id="{3D7A5FFE-D42F-4692-BEF8-0AD424B1A3E8}"/>
                  </a:ext>
                </a:extLst>
              </p:cNvPr>
              <p:cNvSpPr>
                <a:spLocks noRot="1" noChangeAspect="1" noMove="1" noResize="1" noEditPoints="1" noAdjustHandles="1" noChangeArrowheads="1" noChangeShapeType="1" noTextEdit="1"/>
              </p:cNvSpPr>
              <p:nvPr/>
            </p:nvSpPr>
            <p:spPr>
              <a:xfrm>
                <a:off x="1656799" y="2212986"/>
                <a:ext cx="3655911" cy="646331"/>
              </a:xfrm>
              <a:prstGeom prst="rect">
                <a:avLst/>
              </a:prstGeom>
              <a:blipFill>
                <a:blip r:embed="rId17"/>
                <a:stretch>
                  <a:fillRect r="-116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CABAEA0-E3F4-414C-AA02-8DC779629C29}"/>
              </a:ext>
            </a:extLst>
          </p:cNvPr>
          <p:cNvSpPr txBox="1"/>
          <p:nvPr/>
        </p:nvSpPr>
        <p:spPr>
          <a:xfrm>
            <a:off x="10313685" y="3215783"/>
            <a:ext cx="1124809" cy="369332"/>
          </a:xfrm>
          <a:prstGeom prst="rect">
            <a:avLst/>
          </a:prstGeom>
          <a:noFill/>
        </p:spPr>
        <p:txBody>
          <a:bodyPr wrap="square" rtlCol="0">
            <a:spAutoFit/>
          </a:bodyPr>
          <a:lstStyle/>
          <a:p>
            <a:r>
              <a:rPr lang="zh-CN" altLang="en-US" dirty="0"/>
              <a:t>决策函数</a:t>
            </a:r>
          </a:p>
        </p:txBody>
      </p:sp>
      <p:sp>
        <p:nvSpPr>
          <p:cNvPr id="15" name="文本框 14">
            <a:extLst>
              <a:ext uri="{FF2B5EF4-FFF2-40B4-BE49-F238E27FC236}">
                <a16:creationId xmlns:a16="http://schemas.microsoft.com/office/drawing/2014/main" id="{23385771-AD0F-4719-A89A-2A125A49B73C}"/>
              </a:ext>
            </a:extLst>
          </p:cNvPr>
          <p:cNvSpPr txBox="1"/>
          <p:nvPr/>
        </p:nvSpPr>
        <p:spPr>
          <a:xfrm>
            <a:off x="10260513" y="3714214"/>
            <a:ext cx="1645938" cy="369332"/>
          </a:xfrm>
          <a:prstGeom prst="rect">
            <a:avLst/>
          </a:prstGeom>
          <a:noFill/>
        </p:spPr>
        <p:txBody>
          <a:bodyPr wrap="square" rtlCol="0">
            <a:spAutoFit/>
          </a:bodyPr>
          <a:lstStyle/>
          <a:p>
            <a:r>
              <a:rPr lang="zh-CN" altLang="en-US" dirty="0"/>
              <a:t>条件概率分布</a:t>
            </a:r>
          </a:p>
        </p:txBody>
      </p:sp>
    </p:spTree>
    <p:extLst>
      <p:ext uri="{BB962C8B-B14F-4D97-AF65-F5344CB8AC3E}">
        <p14:creationId xmlns:p14="http://schemas.microsoft.com/office/powerpoint/2010/main" val="222501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9752" y="1304290"/>
            <a:ext cx="11066239" cy="4303922"/>
            <a:chOff x="472456" y="2189880"/>
            <a:chExt cx="11066239" cy="4303922"/>
          </a:xfrm>
        </p:grpSpPr>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t="26082" b="22281"/>
            <a:stretch/>
          </p:blipFill>
          <p:spPr>
            <a:xfrm>
              <a:off x="472456" y="2195940"/>
              <a:ext cx="11066239" cy="4285742"/>
            </a:xfrm>
            <a:prstGeom prst="rect">
              <a:avLst/>
            </a:prstGeom>
          </p:spPr>
        </p:pic>
        <p:sp>
          <p:nvSpPr>
            <p:cNvPr id="23" name="矩形 22"/>
            <p:cNvSpPr/>
            <p:nvPr/>
          </p:nvSpPr>
          <p:spPr>
            <a:xfrm>
              <a:off x="703563" y="2189880"/>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496398" y="2205591"/>
              <a:ext cx="11018354"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3580728-41D3-487F-A00F-C3329742CFF0}"/>
              </a:ext>
            </a:extLst>
          </p:cNvPr>
          <p:cNvSpPr txBox="1"/>
          <p:nvPr/>
        </p:nvSpPr>
        <p:spPr>
          <a:xfrm>
            <a:off x="7550785" y="1304290"/>
            <a:ext cx="2247265" cy="1568450"/>
          </a:xfrm>
          <a:prstGeom prst="rect">
            <a:avLst/>
          </a:prstGeom>
          <a:noFill/>
        </p:spPr>
        <p:txBody>
          <a:bodyPr wrap="square" rtlCol="0">
            <a:spAutoFit/>
          </a:bodyPr>
          <a:lstStyle/>
          <a:p>
            <a:pPr algn="ctr"/>
            <a:r>
              <a:rPr lang="en-US" altLang="zh-CN" sz="9600" b="1" dirty="0">
                <a:solidFill>
                  <a:schemeClr val="bg1"/>
                </a:solidFill>
                <a:latin typeface="微软雅黑" panose="020B0503020204020204" pitchFamily="34" charset="-122"/>
                <a:ea typeface="微软雅黑" panose="020B0503020204020204" pitchFamily="34" charset="-122"/>
              </a:rPr>
              <a:t>02</a:t>
            </a:r>
          </a:p>
        </p:txBody>
      </p:sp>
      <p:sp>
        <p:nvSpPr>
          <p:cNvPr id="11" name="文本框 10">
            <a:extLst>
              <a:ext uri="{FF2B5EF4-FFF2-40B4-BE49-F238E27FC236}">
                <a16:creationId xmlns:a16="http://schemas.microsoft.com/office/drawing/2014/main" id="{1B089795-8B9E-48C0-9E0A-A9F312FAF265}"/>
              </a:ext>
            </a:extLst>
          </p:cNvPr>
          <p:cNvSpPr txBox="1"/>
          <p:nvPr/>
        </p:nvSpPr>
        <p:spPr>
          <a:xfrm>
            <a:off x="7550785" y="3157198"/>
            <a:ext cx="2135312" cy="1077218"/>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机器学习三要素</a:t>
            </a:r>
          </a:p>
        </p:txBody>
      </p:sp>
    </p:spTree>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12934-CC94-4654-B734-153106908E27}"/>
              </a:ext>
            </a:extLst>
          </p:cNvPr>
          <p:cNvSpPr>
            <a:spLocks noGrp="1"/>
          </p:cNvSpPr>
          <p:nvPr>
            <p:ph type="title"/>
          </p:nvPr>
        </p:nvSpPr>
        <p:spPr/>
        <p:txBody>
          <a:bodyPr/>
          <a:lstStyle/>
          <a:p>
            <a:r>
              <a:rPr lang="zh-CN" altLang="en-US" dirty="0"/>
              <a:t>机器学习三要素</a:t>
            </a:r>
          </a:p>
        </p:txBody>
      </p:sp>
      <p:sp>
        <p:nvSpPr>
          <p:cNvPr id="3" name="内容占位符 2">
            <a:extLst>
              <a:ext uri="{FF2B5EF4-FFF2-40B4-BE49-F238E27FC236}">
                <a16:creationId xmlns:a16="http://schemas.microsoft.com/office/drawing/2014/main" id="{A4F09B83-797E-4939-9FEC-4693052F8FDF}"/>
              </a:ext>
            </a:extLst>
          </p:cNvPr>
          <p:cNvSpPr>
            <a:spLocks noGrp="1"/>
          </p:cNvSpPr>
          <p:nvPr>
            <p:ph idx="1"/>
          </p:nvPr>
        </p:nvSpPr>
        <p:spPr>
          <a:xfrm>
            <a:off x="245346" y="1478294"/>
            <a:ext cx="11661105" cy="5379706"/>
          </a:xfrm>
        </p:spPr>
        <p:txBody>
          <a:bodyPr>
            <a:normAutofit lnSpcReduction="10000"/>
          </a:bodyPr>
          <a:lstStyle/>
          <a:p>
            <a:pPr marL="342891" lvl="0" indent="-342891">
              <a:lnSpc>
                <a:spcPct val="100000"/>
              </a:lnSpc>
              <a:spcBef>
                <a:spcPts val="0"/>
              </a:spcBef>
            </a:pPr>
            <a:r>
              <a:rPr lang="zh-CN" altLang="en-US" dirty="0">
                <a:solidFill>
                  <a:srgbClr val="FF0000"/>
                </a:solidFill>
                <a:latin typeface="华文楷体" panose="02010600040101010101" pitchFamily="2" charset="-122"/>
                <a:ea typeface="华文楷体" panose="02010600040101010101" pitchFamily="2" charset="-122"/>
                <a:cs typeface="+mn-ea"/>
                <a:sym typeface="+mn-lt"/>
              </a:rPr>
              <a:t>方法 </a:t>
            </a:r>
            <a:r>
              <a:rPr lang="en-US" altLang="zh-CN" dirty="0">
                <a:solidFill>
                  <a:srgbClr val="FF0000"/>
                </a:solidFill>
                <a:latin typeface="华文楷体" panose="02010600040101010101" pitchFamily="2" charset="-122"/>
                <a:ea typeface="华文楷体" panose="02010600040101010101" pitchFamily="2" charset="-122"/>
                <a:cs typeface="+mn-ea"/>
                <a:sym typeface="+mn-lt"/>
              </a:rPr>
              <a:t>= </a:t>
            </a:r>
            <a:r>
              <a:rPr lang="zh-CN" altLang="en-US" dirty="0">
                <a:solidFill>
                  <a:srgbClr val="FF0000"/>
                </a:solidFill>
                <a:latin typeface="华文楷体" panose="02010600040101010101" pitchFamily="2" charset="-122"/>
                <a:ea typeface="华文楷体" panose="02010600040101010101" pitchFamily="2" charset="-122"/>
                <a:cs typeface="+mn-ea"/>
                <a:sym typeface="+mn-lt"/>
              </a:rPr>
              <a:t>模型 </a:t>
            </a:r>
            <a:r>
              <a:rPr lang="en-US" altLang="zh-CN" dirty="0">
                <a:solidFill>
                  <a:srgbClr val="FF0000"/>
                </a:solidFill>
                <a:latin typeface="华文楷体" panose="02010600040101010101" pitchFamily="2" charset="-122"/>
                <a:ea typeface="华文楷体" panose="02010600040101010101" pitchFamily="2" charset="-122"/>
                <a:cs typeface="+mn-ea"/>
                <a:sym typeface="+mn-lt"/>
              </a:rPr>
              <a:t>+ </a:t>
            </a:r>
            <a:r>
              <a:rPr lang="zh-CN" altLang="en-US" dirty="0">
                <a:solidFill>
                  <a:srgbClr val="FF0000"/>
                </a:solidFill>
                <a:latin typeface="华文楷体" panose="02010600040101010101" pitchFamily="2" charset="-122"/>
                <a:ea typeface="华文楷体" panose="02010600040101010101" pitchFamily="2" charset="-122"/>
                <a:cs typeface="+mn-ea"/>
                <a:sym typeface="+mn-lt"/>
              </a:rPr>
              <a:t>策略 </a:t>
            </a:r>
            <a:r>
              <a:rPr lang="en-US" altLang="zh-CN" dirty="0">
                <a:solidFill>
                  <a:srgbClr val="FF0000"/>
                </a:solidFill>
                <a:latin typeface="华文楷体" panose="02010600040101010101" pitchFamily="2" charset="-122"/>
                <a:ea typeface="华文楷体" panose="02010600040101010101" pitchFamily="2" charset="-122"/>
                <a:cs typeface="+mn-ea"/>
                <a:sym typeface="+mn-lt"/>
              </a:rPr>
              <a:t>+ </a:t>
            </a:r>
            <a:r>
              <a:rPr lang="zh-CN" altLang="en-US" dirty="0">
                <a:solidFill>
                  <a:srgbClr val="FF0000"/>
                </a:solidFill>
                <a:latin typeface="华文楷体" panose="02010600040101010101" pitchFamily="2" charset="-122"/>
                <a:ea typeface="华文楷体" panose="02010600040101010101" pitchFamily="2" charset="-122"/>
                <a:cs typeface="+mn-ea"/>
                <a:sym typeface="+mn-lt"/>
              </a:rPr>
              <a:t>算法</a:t>
            </a:r>
            <a:endParaRPr lang="en-US" altLang="zh-CN" dirty="0">
              <a:solidFill>
                <a:srgbClr val="FF0000"/>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endParaRPr lang="en-US" altLang="zh-CN" dirty="0">
              <a:solidFill>
                <a:srgbClr val="FF0000"/>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r>
              <a:rPr lang="zh-CN" altLang="en-US" dirty="0">
                <a:solidFill>
                  <a:srgbClr val="0085B4"/>
                </a:solidFill>
                <a:latin typeface="华文楷体" panose="02010600040101010101" pitchFamily="2" charset="-122"/>
                <a:ea typeface="华文楷体" panose="02010600040101010101" pitchFamily="2" charset="-122"/>
                <a:cs typeface="+mn-ea"/>
                <a:sym typeface="+mn-lt"/>
              </a:rPr>
              <a:t>模型：学习什么样的模型？</a:t>
            </a:r>
            <a:endParaRPr lang="en-US" altLang="zh-CN" dirty="0">
              <a:solidFill>
                <a:srgbClr val="0085B4"/>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endParaRPr lang="en-US" altLang="zh-CN" dirty="0">
              <a:solidFill>
                <a:srgbClr val="0085B4"/>
              </a:solidFill>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spcAft>
                <a:spcPts val="600"/>
              </a:spcAft>
            </a:pPr>
            <a:r>
              <a:rPr lang="zh-CN" altLang="en-US" dirty="0">
                <a:solidFill>
                  <a:srgbClr val="0085B4"/>
                </a:solidFill>
                <a:latin typeface="华文楷体" panose="02010600040101010101" pitchFamily="2" charset="-122"/>
                <a:ea typeface="华文楷体" panose="02010600040101010101" pitchFamily="2" charset="-122"/>
                <a:cs typeface="+mn-ea"/>
                <a:sym typeface="+mn-lt"/>
              </a:rPr>
              <a:t>策略：按照什么准则学习或选择最优的模型？</a:t>
            </a:r>
            <a:endParaRPr lang="en-US" altLang="zh-CN" dirty="0">
              <a:solidFill>
                <a:srgbClr val="0085B4"/>
              </a:solidFill>
              <a:latin typeface="华文楷体" panose="02010600040101010101" pitchFamily="2" charset="-122"/>
              <a:ea typeface="华文楷体" panose="02010600040101010101" pitchFamily="2" charset="-122"/>
              <a:cs typeface="+mn-ea"/>
              <a:sym typeface="+mn-lt"/>
            </a:endParaRPr>
          </a:p>
          <a:p>
            <a:pPr marL="800091" lvl="1" indent="-342891">
              <a:lnSpc>
                <a:spcPct val="100000"/>
              </a:lnSpc>
              <a:spcBef>
                <a:spcPts val="0"/>
              </a:spcBef>
            </a:pPr>
            <a:r>
              <a:rPr lang="zh-CN" altLang="en-US" dirty="0">
                <a:latin typeface="华文楷体" panose="02010600040101010101" pitchFamily="2" charset="-122"/>
                <a:ea typeface="华文楷体" panose="02010600040101010101" pitchFamily="2" charset="-122"/>
                <a:cs typeface="+mn-ea"/>
                <a:sym typeface="+mn-lt"/>
              </a:rPr>
              <a:t>经验风险</a:t>
            </a:r>
            <a:r>
              <a:rPr lang="en-US" altLang="zh-CN" dirty="0">
                <a:latin typeface="华文楷体" panose="02010600040101010101" pitchFamily="2" charset="-122"/>
                <a:ea typeface="华文楷体" panose="02010600040101010101" pitchFamily="2" charset="-122"/>
                <a:cs typeface="+mn-ea"/>
                <a:sym typeface="+mn-lt"/>
              </a:rPr>
              <a:t>/</a:t>
            </a:r>
            <a:r>
              <a:rPr lang="zh-CN" altLang="en-US" dirty="0">
                <a:latin typeface="华文楷体" panose="02010600040101010101" pitchFamily="2" charset="-122"/>
                <a:ea typeface="华文楷体" panose="02010600040101010101" pitchFamily="2" charset="-122"/>
                <a:cs typeface="+mn-ea"/>
                <a:sym typeface="+mn-lt"/>
              </a:rPr>
              <a:t>结构风险最小化</a:t>
            </a:r>
            <a:endParaRPr lang="en-US" altLang="zh-CN" dirty="0">
              <a:latin typeface="华文楷体" panose="02010600040101010101" pitchFamily="2" charset="-122"/>
              <a:ea typeface="华文楷体" panose="02010600040101010101" pitchFamily="2" charset="-122"/>
              <a:cs typeface="+mn-ea"/>
              <a:sym typeface="+mn-lt"/>
            </a:endParaRPr>
          </a:p>
          <a:p>
            <a:pPr marL="342891" indent="-342891">
              <a:lnSpc>
                <a:spcPct val="100000"/>
              </a:lnSpc>
              <a:spcBef>
                <a:spcPts val="0"/>
              </a:spcBef>
            </a:pPr>
            <a:endParaRPr lang="en-US" altLang="zh-CN" dirty="0">
              <a:latin typeface="华文楷体" panose="02010600040101010101" pitchFamily="2" charset="-122"/>
              <a:ea typeface="华文楷体" panose="02010600040101010101" pitchFamily="2" charset="-122"/>
              <a:cs typeface="+mn-ea"/>
              <a:sym typeface="+mn-lt"/>
            </a:endParaRPr>
          </a:p>
          <a:p>
            <a:pPr marL="342891" indent="-342891">
              <a:lnSpc>
                <a:spcPct val="100000"/>
              </a:lnSpc>
              <a:spcBef>
                <a:spcPts val="0"/>
              </a:spcBef>
              <a:spcAft>
                <a:spcPts val="600"/>
              </a:spcAft>
            </a:pPr>
            <a:r>
              <a:rPr lang="zh-CN" altLang="en-US" dirty="0">
                <a:solidFill>
                  <a:srgbClr val="0085B4"/>
                </a:solidFill>
                <a:latin typeface="华文楷体" panose="02010600040101010101" pitchFamily="2" charset="-122"/>
                <a:ea typeface="华文楷体" panose="02010600040101010101" pitchFamily="2" charset="-122"/>
                <a:cs typeface="+mn-ea"/>
                <a:sym typeface="+mn-lt"/>
              </a:rPr>
              <a:t>算法：</a:t>
            </a:r>
            <a:r>
              <a:rPr lang="zh-CN" altLang="en-US" dirty="0">
                <a:solidFill>
                  <a:srgbClr val="000000"/>
                </a:solidFill>
                <a:latin typeface="华文楷体" panose="02010600040101010101" pitchFamily="2" charset="-122"/>
                <a:ea typeface="华文楷体" panose="02010600040101010101" pitchFamily="2" charset="-122"/>
                <a:cs typeface="+mn-ea"/>
                <a:sym typeface="+mn-lt"/>
              </a:rPr>
              <a:t>学习模型的具体计算方法</a:t>
            </a:r>
            <a:endParaRPr lang="en-US" altLang="zh-CN" dirty="0">
              <a:solidFill>
                <a:srgbClr val="0085B4"/>
              </a:solidFill>
              <a:latin typeface="华文楷体" panose="02010600040101010101" pitchFamily="2" charset="-122"/>
              <a:ea typeface="华文楷体" panose="02010600040101010101" pitchFamily="2" charset="-122"/>
              <a:cs typeface="+mn-ea"/>
              <a:sym typeface="+mn-lt"/>
            </a:endParaRPr>
          </a:p>
          <a:p>
            <a:pPr marL="800091" lvl="1" indent="-342891">
              <a:lnSpc>
                <a:spcPct val="100000"/>
              </a:lnSpc>
              <a:spcBef>
                <a:spcPts val="0"/>
              </a:spcBef>
            </a:pPr>
            <a:r>
              <a:rPr lang="zh-CN" altLang="en-US" dirty="0">
                <a:solidFill>
                  <a:srgbClr val="FF0000"/>
                </a:solidFill>
                <a:latin typeface="华文楷体" panose="02010600040101010101" pitchFamily="2" charset="-122"/>
                <a:ea typeface="华文楷体" panose="02010600040101010101" pitchFamily="2" charset="-122"/>
                <a:cs typeface="+mn-ea"/>
                <a:sym typeface="+mn-lt"/>
              </a:rPr>
              <a:t>最优化问题</a:t>
            </a:r>
            <a:endParaRPr lang="en-US" altLang="zh-CN" dirty="0">
              <a:solidFill>
                <a:srgbClr val="FF0000"/>
              </a:solidFill>
              <a:latin typeface="华文楷体" panose="02010600040101010101" pitchFamily="2" charset="-122"/>
              <a:ea typeface="华文楷体" panose="02010600040101010101" pitchFamily="2" charset="-122"/>
              <a:cs typeface="+mn-ea"/>
              <a:sym typeface="+mn-lt"/>
            </a:endParaRPr>
          </a:p>
          <a:p>
            <a:pPr marL="800091" lvl="1" indent="-342891"/>
            <a:r>
              <a:rPr lang="zh-CN" altLang="en-US" dirty="0">
                <a:latin typeface="华文楷体" panose="02010600040101010101" pitchFamily="2" charset="-122"/>
                <a:ea typeface="华文楷体" panose="02010600040101010101" pitchFamily="2" charset="-122"/>
                <a:cs typeface="+mn-ea"/>
                <a:sym typeface="+mn-lt"/>
              </a:rPr>
              <a:t>求解最优化问题</a:t>
            </a:r>
            <a:endParaRPr lang="en-US" altLang="zh-CN" dirty="0">
              <a:latin typeface="华文楷体" panose="02010600040101010101" pitchFamily="2" charset="-122"/>
              <a:ea typeface="华文楷体" panose="02010600040101010101" pitchFamily="2" charset="-122"/>
              <a:cs typeface="+mn-ea"/>
              <a:sym typeface="+mn-lt"/>
            </a:endParaRPr>
          </a:p>
          <a:p>
            <a:pPr marL="1257280" lvl="2" indent="-342891">
              <a:lnSpc>
                <a:spcPct val="110000"/>
              </a:lnSpc>
              <a:spcBef>
                <a:spcPts val="1200"/>
              </a:spcBef>
            </a:pPr>
            <a:r>
              <a:rPr lang="zh-CN" altLang="en-US" dirty="0">
                <a:latin typeface="华文楷体" panose="02010600040101010101" pitchFamily="2" charset="-122"/>
                <a:ea typeface="华文楷体" panose="02010600040101010101" pitchFamily="2" charset="-122"/>
                <a:cs typeface="+mn-ea"/>
                <a:sym typeface="+mn-lt"/>
              </a:rPr>
              <a:t>显式的解析解</a:t>
            </a:r>
            <a:endParaRPr lang="en-US" altLang="zh-CN" dirty="0">
              <a:latin typeface="华文楷体" panose="02010600040101010101" pitchFamily="2" charset="-122"/>
              <a:ea typeface="华文楷体" panose="02010600040101010101" pitchFamily="2" charset="-122"/>
              <a:cs typeface="+mn-ea"/>
              <a:sym typeface="+mn-lt"/>
            </a:endParaRPr>
          </a:p>
          <a:p>
            <a:pPr marL="1257280" lvl="2" indent="-342891">
              <a:lnSpc>
                <a:spcPct val="110000"/>
              </a:lnSpc>
              <a:spcBef>
                <a:spcPts val="1200"/>
              </a:spcBef>
            </a:pPr>
            <a:r>
              <a:rPr lang="zh-CN" altLang="en-US" dirty="0">
                <a:latin typeface="华文楷体" panose="02010600040101010101" pitchFamily="2" charset="-122"/>
                <a:ea typeface="华文楷体" panose="02010600040101010101" pitchFamily="2" charset="-122"/>
                <a:cs typeface="+mn-ea"/>
                <a:sym typeface="+mn-lt"/>
              </a:rPr>
              <a:t>数值计算的方法</a:t>
            </a:r>
            <a:endParaRPr lang="en-US" altLang="zh-CN" dirty="0">
              <a:latin typeface="华文楷体" panose="02010600040101010101" pitchFamily="2" charset="-122"/>
              <a:ea typeface="华文楷体" panose="02010600040101010101" pitchFamily="2" charset="-122"/>
              <a:cs typeface="+mn-ea"/>
              <a:sym typeface="+mn-lt"/>
            </a:endParaRPr>
          </a:p>
          <a:p>
            <a:pPr marL="1257291" lvl="2" indent="-342891">
              <a:lnSpc>
                <a:spcPct val="100000"/>
              </a:lnSpc>
              <a:spcBef>
                <a:spcPts val="0"/>
              </a:spcBef>
            </a:pPr>
            <a:endParaRPr lang="zh-CN" altLang="en-US" dirty="0">
              <a:latin typeface="华文楷体" panose="02010600040101010101" pitchFamily="2" charset="-122"/>
              <a:ea typeface="华文楷体" panose="02010600040101010101" pitchFamily="2" charset="-122"/>
              <a:cs typeface="+mn-ea"/>
              <a:sym typeface="+mn-lt"/>
            </a:endParaRPr>
          </a:p>
          <a:p>
            <a:pPr marL="342891" lvl="0" indent="-342891">
              <a:lnSpc>
                <a:spcPct val="100000"/>
              </a:lnSpc>
              <a:spcBef>
                <a:spcPts val="0"/>
              </a:spcBef>
            </a:pPr>
            <a:endParaRPr lang="en-US" altLang="zh-CN" dirty="0">
              <a:solidFill>
                <a:srgbClr val="FF0000"/>
              </a:solidFill>
              <a:latin typeface="华文楷体" panose="02010600040101010101" pitchFamily="2" charset="-122"/>
              <a:ea typeface="华文楷体" panose="02010600040101010101" pitchFamily="2" charset="-122"/>
              <a:cs typeface="+mn-ea"/>
              <a:sym typeface="+mn-lt"/>
            </a:endParaRPr>
          </a:p>
          <a:p>
            <a:endParaRPr lang="zh-CN" altLang="en-US" dirty="0"/>
          </a:p>
        </p:txBody>
      </p:sp>
    </p:spTree>
    <p:extLst>
      <p:ext uri="{BB962C8B-B14F-4D97-AF65-F5344CB8AC3E}">
        <p14:creationId xmlns:p14="http://schemas.microsoft.com/office/powerpoint/2010/main" val="1259061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12934-CC94-4654-B734-153106908E27}"/>
              </a:ext>
            </a:extLst>
          </p:cNvPr>
          <p:cNvSpPr>
            <a:spLocks noGrp="1"/>
          </p:cNvSpPr>
          <p:nvPr>
            <p:ph type="title"/>
          </p:nvPr>
        </p:nvSpPr>
        <p:spPr/>
        <p:txBody>
          <a:bodyPr/>
          <a:lstStyle/>
          <a:p>
            <a:r>
              <a:rPr lang="zh-CN" altLang="en-US" dirty="0"/>
              <a:t>机器学习三要素</a:t>
            </a:r>
          </a:p>
        </p:txBody>
      </p:sp>
      <p:sp>
        <p:nvSpPr>
          <p:cNvPr id="3" name="内容占位符 2">
            <a:extLst>
              <a:ext uri="{FF2B5EF4-FFF2-40B4-BE49-F238E27FC236}">
                <a16:creationId xmlns:a16="http://schemas.microsoft.com/office/drawing/2014/main" id="{A4F09B83-797E-4939-9FEC-4693052F8FDF}"/>
              </a:ext>
            </a:extLst>
          </p:cNvPr>
          <p:cNvSpPr>
            <a:spLocks noGrp="1"/>
          </p:cNvSpPr>
          <p:nvPr>
            <p:ph idx="1"/>
          </p:nvPr>
        </p:nvSpPr>
        <p:spPr/>
        <p:txBody>
          <a:bodyPr/>
          <a:lstStyle/>
          <a:p>
            <a:pPr marL="342891" lvl="0" indent="-342891">
              <a:lnSpc>
                <a:spcPct val="100000"/>
              </a:lnSpc>
              <a:spcBef>
                <a:spcPts val="0"/>
              </a:spcBef>
            </a:pPr>
            <a:r>
              <a:rPr lang="zh-CN" altLang="en-US" dirty="0">
                <a:solidFill>
                  <a:srgbClr val="0085B4"/>
                </a:solidFill>
                <a:latin typeface="华文楷体" panose="02010600040101010101" pitchFamily="2" charset="-122"/>
                <a:ea typeface="华文楷体" panose="02010600040101010101" pitchFamily="2" charset="-122"/>
                <a:cs typeface="+mn-ea"/>
                <a:sym typeface="+mn-lt"/>
              </a:rPr>
              <a:t>模型：学习什么样的模型？</a:t>
            </a:r>
          </a:p>
          <a:p>
            <a:pPr marL="800080" lvl="1" indent="-342891">
              <a:lnSpc>
                <a:spcPct val="100000"/>
              </a:lnSpc>
              <a:spcBef>
                <a:spcPts val="1200"/>
              </a:spcBef>
            </a:pPr>
            <a:r>
              <a:rPr lang="zh-CN" altLang="en-US" sz="2800" b="0" dirty="0">
                <a:solidFill>
                  <a:srgbClr val="000000"/>
                </a:solidFill>
                <a:latin typeface="华文楷体" panose="02010600040101010101" pitchFamily="2" charset="-122"/>
                <a:ea typeface="华文楷体" panose="02010600040101010101" pitchFamily="2" charset="-122"/>
                <a:cs typeface="+mn-ea"/>
                <a:sym typeface="+mn-lt"/>
              </a:rPr>
              <a:t>例如：如果决策函数需要是线性函数，那么所有线性函数构成的函数集合就是</a:t>
            </a:r>
            <a:r>
              <a:rPr lang="zh-CN" altLang="en-US" sz="2800" dirty="0">
                <a:solidFill>
                  <a:srgbClr val="0085B4"/>
                </a:solidFill>
                <a:latin typeface="华文楷体" panose="02010600040101010101" pitchFamily="2" charset="-122"/>
                <a:ea typeface="华文楷体" panose="02010600040101010101" pitchFamily="2" charset="-122"/>
                <a:cs typeface="+mn-ea"/>
                <a:sym typeface="+mn-lt"/>
              </a:rPr>
              <a:t>模型的假设空间</a:t>
            </a:r>
            <a:endParaRPr lang="en-US" altLang="zh-CN" sz="2800" dirty="0">
              <a:solidFill>
                <a:srgbClr val="0085B4"/>
              </a:solidFill>
              <a:latin typeface="华文楷体" panose="02010600040101010101" pitchFamily="2" charset="-122"/>
              <a:ea typeface="华文楷体" panose="02010600040101010101" pitchFamily="2" charset="-122"/>
              <a:cs typeface="+mn-ea"/>
              <a:sym typeface="+mn-lt"/>
            </a:endParaRPr>
          </a:p>
          <a:p>
            <a:pPr marL="800080" lvl="1" indent="-342891">
              <a:lnSpc>
                <a:spcPct val="100000"/>
              </a:lnSpc>
              <a:spcBef>
                <a:spcPts val="1200"/>
              </a:spcBef>
            </a:pPr>
            <a:r>
              <a:rPr lang="zh-CN" altLang="en-US" sz="2800" b="0" dirty="0">
                <a:solidFill>
                  <a:srgbClr val="000000"/>
                </a:solidFill>
                <a:latin typeface="华文楷体" panose="02010600040101010101" pitchFamily="2" charset="-122"/>
                <a:ea typeface="华文楷体" panose="02010600040101010101" pitchFamily="2" charset="-122"/>
                <a:cs typeface="+mn-ea"/>
                <a:sym typeface="+mn-lt"/>
              </a:rPr>
              <a:t>决策函数的集合</a:t>
            </a:r>
          </a:p>
          <a:p>
            <a:pPr marL="800080" lvl="1" indent="-342891">
              <a:lnSpc>
                <a:spcPct val="100000"/>
              </a:lnSpc>
              <a:spcBef>
                <a:spcPts val="1200"/>
              </a:spcBef>
            </a:pPr>
            <a:r>
              <a:rPr lang="zh-CN" altLang="en-US" sz="2800" b="0" dirty="0">
                <a:solidFill>
                  <a:srgbClr val="000000"/>
                </a:solidFill>
                <a:latin typeface="华文楷体" panose="02010600040101010101" pitchFamily="2" charset="-122"/>
                <a:ea typeface="华文楷体" panose="02010600040101010101" pitchFamily="2" charset="-122"/>
                <a:cs typeface="+mn-ea"/>
                <a:sym typeface="+mn-lt"/>
              </a:rPr>
              <a:t>条件概率的集合</a:t>
            </a:r>
          </a:p>
          <a:p>
            <a:pPr marL="800080" lvl="1" indent="-342891">
              <a:lnSpc>
                <a:spcPct val="100000"/>
              </a:lnSpc>
              <a:spcBef>
                <a:spcPts val="1200"/>
              </a:spcBef>
            </a:pPr>
            <a:r>
              <a:rPr lang="zh-CN" altLang="en-US" sz="2800" dirty="0">
                <a:solidFill>
                  <a:srgbClr val="0085B4"/>
                </a:solidFill>
                <a:latin typeface="华文楷体" panose="02010600040101010101" pitchFamily="2" charset="-122"/>
                <a:ea typeface="华文楷体" panose="02010600040101010101" pitchFamily="2" charset="-122"/>
                <a:cs typeface="+mn-ea"/>
                <a:sym typeface="+mn-lt"/>
              </a:rPr>
              <a:t>参数空间</a:t>
            </a:r>
          </a:p>
          <a:p>
            <a:pPr marL="342891" lvl="0" indent="-342891">
              <a:lnSpc>
                <a:spcPct val="100000"/>
              </a:lnSpc>
              <a:spcBef>
                <a:spcPts val="0"/>
              </a:spcBef>
            </a:pPr>
            <a:endParaRPr lang="en-US" altLang="zh-CN" dirty="0">
              <a:solidFill>
                <a:srgbClr val="FF0000"/>
              </a:solidFill>
              <a:latin typeface="华文楷体" panose="02010600040101010101" pitchFamily="2" charset="-122"/>
              <a:ea typeface="华文楷体" panose="02010600040101010101" pitchFamily="2" charset="-122"/>
              <a:cs typeface="+mn-ea"/>
              <a:sym typeface="+mn-lt"/>
            </a:endParaRPr>
          </a:p>
          <a:p>
            <a:endParaRPr lang="zh-CN" altLang="en-US" dirty="0"/>
          </a:p>
        </p:txBody>
      </p:sp>
      <p:graphicFrame>
        <p:nvGraphicFramePr>
          <p:cNvPr id="4" name="对象 3">
            <a:extLst>
              <a:ext uri="{FF2B5EF4-FFF2-40B4-BE49-F238E27FC236}">
                <a16:creationId xmlns:a16="http://schemas.microsoft.com/office/drawing/2014/main" id="{6D38D1DF-B198-4F46-861D-E0F131C7BA12}"/>
              </a:ext>
            </a:extLst>
          </p:cNvPr>
          <p:cNvGraphicFramePr>
            <a:graphicFrameLocks noChangeAspect="1"/>
          </p:cNvGraphicFramePr>
          <p:nvPr>
            <p:extLst>
              <p:ext uri="{D42A27DB-BD31-4B8C-83A1-F6EECF244321}">
                <p14:modId xmlns:p14="http://schemas.microsoft.com/office/powerpoint/2010/main" val="3337138777"/>
              </p:ext>
            </p:extLst>
          </p:nvPr>
        </p:nvGraphicFramePr>
        <p:xfrm>
          <a:off x="3962330" y="3164980"/>
          <a:ext cx="2504212" cy="426889"/>
        </p:xfrm>
        <a:graphic>
          <a:graphicData uri="http://schemas.openxmlformats.org/presentationml/2006/ole">
            <mc:AlternateContent xmlns:mc="http://schemas.openxmlformats.org/markup-compatibility/2006">
              <mc:Choice xmlns:v="urn:schemas-microsoft-com:vml" Requires="v">
                <p:oleObj spid="_x0000_s5226" name="Equation" r:id="rId4" imgW="1117440" imgH="190440" progId="Equation.DSMT4">
                  <p:embed/>
                </p:oleObj>
              </mc:Choice>
              <mc:Fallback>
                <p:oleObj name="Equation" r:id="rId4" imgW="1117440" imgH="190440" progId="Equation.DSMT4">
                  <p:embed/>
                  <p:pic>
                    <p:nvPicPr>
                      <p:cNvPr id="4" name="对象 3">
                        <a:extLst>
                          <a:ext uri="{FF2B5EF4-FFF2-40B4-BE49-F238E27FC236}">
                            <a16:creationId xmlns:a16="http://schemas.microsoft.com/office/drawing/2014/main" id="{6D38D1DF-B198-4F46-861D-E0F131C7BA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330" y="3164980"/>
                        <a:ext cx="2504212" cy="426889"/>
                      </a:xfrm>
                      <a:prstGeom prst="rect">
                        <a:avLst/>
                      </a:prstGeom>
                      <a:noFill/>
                      <a:ln>
                        <a:noFill/>
                      </a:ln>
                    </p:spPr>
                  </p:pic>
                </p:oleObj>
              </mc:Fallback>
            </mc:AlternateContent>
          </a:graphicData>
        </a:graphic>
      </p:graphicFrame>
      <p:graphicFrame>
        <p:nvGraphicFramePr>
          <p:cNvPr id="5" name="对象 4">
            <a:extLst>
              <a:ext uri="{FF2B5EF4-FFF2-40B4-BE49-F238E27FC236}">
                <a16:creationId xmlns:a16="http://schemas.microsoft.com/office/drawing/2014/main" id="{561D5C43-4E87-41FE-8B79-DC6187E3BF62}"/>
              </a:ext>
            </a:extLst>
          </p:cNvPr>
          <p:cNvGraphicFramePr>
            <a:graphicFrameLocks noChangeAspect="1"/>
          </p:cNvGraphicFramePr>
          <p:nvPr>
            <p:extLst>
              <p:ext uri="{D42A27DB-BD31-4B8C-83A1-F6EECF244321}">
                <p14:modId xmlns:p14="http://schemas.microsoft.com/office/powerpoint/2010/main" val="1311887255"/>
              </p:ext>
            </p:extLst>
          </p:nvPr>
        </p:nvGraphicFramePr>
        <p:xfrm>
          <a:off x="3962333" y="3733916"/>
          <a:ext cx="2873975" cy="426888"/>
        </p:xfrm>
        <a:graphic>
          <a:graphicData uri="http://schemas.openxmlformats.org/presentationml/2006/ole">
            <mc:AlternateContent xmlns:mc="http://schemas.openxmlformats.org/markup-compatibility/2006">
              <mc:Choice xmlns:v="urn:schemas-microsoft-com:vml" Requires="v">
                <p:oleObj spid="_x0000_s5227" name="Equation" r:id="rId6" imgW="1282680" imgH="190440" progId="Equation.DSMT4">
                  <p:embed/>
                </p:oleObj>
              </mc:Choice>
              <mc:Fallback>
                <p:oleObj name="Equation" r:id="rId6" imgW="1282680" imgH="190440" progId="Equation.DSMT4">
                  <p:embed/>
                  <p:pic>
                    <p:nvPicPr>
                      <p:cNvPr id="5" name="对象 4">
                        <a:extLst>
                          <a:ext uri="{FF2B5EF4-FFF2-40B4-BE49-F238E27FC236}">
                            <a16:creationId xmlns:a16="http://schemas.microsoft.com/office/drawing/2014/main" id="{561D5C43-4E87-41FE-8B79-DC6187E3BF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333" y="3733916"/>
                        <a:ext cx="2873975" cy="42688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EC01372-C85C-4A4E-8E25-625417C663F1}"/>
                  </a:ext>
                </a:extLst>
              </p:cNvPr>
              <p:cNvSpPr txBox="1"/>
              <p:nvPr/>
            </p:nvSpPr>
            <p:spPr>
              <a:xfrm>
                <a:off x="2731012" y="4302857"/>
                <a:ext cx="43647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00"/>
                          </a:solidFill>
                          <a:latin typeface="Cambria Math" panose="02040503050406030204" pitchFamily="18" charset="0"/>
                        </a:rPr>
                        <m:t>𝐹</m:t>
                      </m:r>
                      <m:r>
                        <a:rPr lang="el-GR"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𝑓</m:t>
                      </m:r>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𝑌</m:t>
                      </m:r>
                      <m:r>
                        <a:rPr lang="en-US" altLang="zh-CN"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𝑓</m:t>
                          </m:r>
                        </m:e>
                        <m:sub>
                          <m:r>
                            <a:rPr lang="zh-CN" altLang="en-US" sz="2800" i="1">
                              <a:solidFill>
                                <a:srgbClr val="000000"/>
                              </a:solidFill>
                              <a:latin typeface="Cambria Math" panose="02040503050406030204" pitchFamily="18" charset="0"/>
                            </a:rPr>
                            <m:t>𝜃</m:t>
                          </m:r>
                        </m:sub>
                      </m:sSub>
                      <m:d>
                        <m:dPr>
                          <m:ctrlPr>
                            <a:rPr lang="en-US" altLang="zh-CN" sz="2800" i="1">
                              <a:solidFill>
                                <a:srgbClr val="000000"/>
                              </a:solidFill>
                              <a:latin typeface="Cambria Math" panose="02040503050406030204" pitchFamily="18" charset="0"/>
                            </a:rPr>
                          </m:ctrlPr>
                        </m:dPr>
                        <m:e>
                          <m:r>
                            <a:rPr lang="en-US" altLang="zh-CN" sz="2800" i="1">
                              <a:solidFill>
                                <a:srgbClr val="000000"/>
                              </a:solidFill>
                              <a:latin typeface="Cambria Math" panose="02040503050406030204" pitchFamily="18" charset="0"/>
                            </a:rPr>
                            <m:t>𝑋</m:t>
                          </m:r>
                        </m:e>
                      </m:d>
                      <m:r>
                        <a:rPr lang="en-US" altLang="zh-CN"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𝜃</m:t>
                      </m:r>
                      <m:r>
                        <a:rPr lang="zh-CN" altLang="en-US" sz="2800" i="1">
                          <a:solidFill>
                            <a:srgbClr val="000000"/>
                          </a:solidFill>
                          <a:latin typeface="Cambria Math" panose="02040503050406030204" pitchFamily="18" charset="0"/>
                        </a:rPr>
                        <m:t>∈</m:t>
                      </m:r>
                      <m:sSup>
                        <m:sSupPr>
                          <m:ctrlPr>
                            <a:rPr lang="en-US" altLang="zh-CN" sz="2800" i="1">
                              <a:solidFill>
                                <a:srgbClr val="000000"/>
                              </a:solidFill>
                              <a:latin typeface="Cambria Math" panose="02040503050406030204" pitchFamily="18" charset="0"/>
                            </a:rPr>
                          </m:ctrlPr>
                        </m:sSupPr>
                        <m:e>
                          <m:r>
                            <a:rPr lang="en-US" altLang="zh-CN" sz="2800" i="1">
                              <a:solidFill>
                                <a:srgbClr val="000000"/>
                              </a:solidFill>
                              <a:latin typeface="Cambria Math" panose="02040503050406030204" pitchFamily="18" charset="0"/>
                              <a:ea typeface="Cambria Math" panose="02040503050406030204" pitchFamily="18" charset="0"/>
                            </a:rPr>
                            <m:t>ℛ</m:t>
                          </m:r>
                        </m:e>
                        <m:sup>
                          <m:r>
                            <a:rPr lang="en-US" altLang="zh-CN" sz="2800" i="1">
                              <a:solidFill>
                                <a:srgbClr val="000000"/>
                              </a:solidFill>
                              <a:latin typeface="Cambria Math" panose="02040503050406030204" pitchFamily="18" charset="0"/>
                            </a:rPr>
                            <m:t>𝑛</m:t>
                          </m:r>
                        </m:sup>
                      </m:sSup>
                      <m:r>
                        <a:rPr lang="en-US" altLang="zh-CN" sz="2800" i="1">
                          <a:solidFill>
                            <a:srgbClr val="000000"/>
                          </a:solidFill>
                          <a:latin typeface="Cambria Math" panose="02040503050406030204" pitchFamily="18" charset="0"/>
                        </a:rPr>
                        <m:t>}</m:t>
                      </m:r>
                    </m:oMath>
                  </m:oMathPara>
                </a14:m>
                <a:endParaRPr lang="zh-CN" altLang="en-US" sz="2400" dirty="0">
                  <a:solidFill>
                    <a:srgbClr val="000000"/>
                  </a:solidFill>
                  <a:latin typeface="Arial" panose="020F0502020204030204"/>
                  <a:ea typeface="微软雅黑"/>
                </a:endParaRPr>
              </a:p>
            </p:txBody>
          </p:sp>
        </mc:Choice>
        <mc:Fallback xmlns="">
          <p:sp>
            <p:nvSpPr>
              <p:cNvPr id="6" name="文本框 5">
                <a:extLst>
                  <a:ext uri="{FF2B5EF4-FFF2-40B4-BE49-F238E27FC236}">
                    <a16:creationId xmlns:a16="http://schemas.microsoft.com/office/drawing/2014/main" id="{9EC01372-C85C-4A4E-8E25-625417C663F1}"/>
                  </a:ext>
                </a:extLst>
              </p:cNvPr>
              <p:cNvSpPr txBox="1">
                <a:spLocks noRot="1" noChangeAspect="1" noMove="1" noResize="1" noEditPoints="1" noAdjustHandles="1" noChangeArrowheads="1" noChangeShapeType="1" noTextEdit="1"/>
              </p:cNvSpPr>
              <p:nvPr/>
            </p:nvSpPr>
            <p:spPr>
              <a:xfrm>
                <a:off x="2731012" y="4302857"/>
                <a:ext cx="4364700"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8603BC7-0F8E-467D-AE24-6EE3AD311F5D}"/>
                  </a:ext>
                </a:extLst>
              </p:cNvPr>
              <p:cNvSpPr txBox="1"/>
              <p:nvPr/>
            </p:nvSpPr>
            <p:spPr>
              <a:xfrm>
                <a:off x="2578612" y="4948819"/>
                <a:ext cx="43647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00"/>
                          </a:solidFill>
                          <a:latin typeface="Cambria Math" panose="02040503050406030204" pitchFamily="18" charset="0"/>
                        </a:rPr>
                        <m:t>𝐹</m:t>
                      </m:r>
                      <m:r>
                        <a:rPr lang="el-GR"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𝑃</m:t>
                      </m:r>
                      <m:r>
                        <a:rPr lang="en-US" altLang="zh-CN"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𝑃</m:t>
                          </m:r>
                        </m:e>
                        <m:sub>
                          <m:r>
                            <a:rPr lang="zh-CN" altLang="en-US" sz="2800" i="1">
                              <a:solidFill>
                                <a:srgbClr val="000000"/>
                              </a:solidFill>
                              <a:latin typeface="Cambria Math" panose="02040503050406030204" pitchFamily="18" charset="0"/>
                            </a:rPr>
                            <m:t>𝜃</m:t>
                          </m:r>
                        </m:sub>
                      </m:sSub>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𝑌</m:t>
                      </m:r>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𝑋</m:t>
                      </m:r>
                      <m:r>
                        <a:rPr lang="en-US" altLang="zh-CN"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𝜃</m:t>
                      </m:r>
                      <m:r>
                        <a:rPr lang="zh-CN" altLang="en-US" sz="2800" i="1">
                          <a:solidFill>
                            <a:srgbClr val="000000"/>
                          </a:solidFill>
                          <a:latin typeface="Cambria Math" panose="02040503050406030204" pitchFamily="18" charset="0"/>
                        </a:rPr>
                        <m:t>∈</m:t>
                      </m:r>
                      <m:sSup>
                        <m:sSupPr>
                          <m:ctrlPr>
                            <a:rPr lang="en-US" altLang="zh-CN" sz="2800" i="1">
                              <a:solidFill>
                                <a:srgbClr val="000000"/>
                              </a:solidFill>
                              <a:latin typeface="Cambria Math" panose="02040503050406030204" pitchFamily="18" charset="0"/>
                            </a:rPr>
                          </m:ctrlPr>
                        </m:sSupPr>
                        <m:e>
                          <m:r>
                            <a:rPr lang="en-US" altLang="zh-CN" sz="2800" i="1">
                              <a:solidFill>
                                <a:srgbClr val="000000"/>
                              </a:solidFill>
                              <a:latin typeface="Cambria Math" panose="02040503050406030204" pitchFamily="18" charset="0"/>
                              <a:ea typeface="Cambria Math" panose="02040503050406030204" pitchFamily="18" charset="0"/>
                            </a:rPr>
                            <m:t>ℛ</m:t>
                          </m:r>
                        </m:e>
                        <m:sup>
                          <m:r>
                            <a:rPr lang="en-US" altLang="zh-CN" sz="2800" i="1">
                              <a:solidFill>
                                <a:srgbClr val="000000"/>
                              </a:solidFill>
                              <a:latin typeface="Cambria Math" panose="02040503050406030204" pitchFamily="18" charset="0"/>
                            </a:rPr>
                            <m:t>𝑛</m:t>
                          </m:r>
                        </m:sup>
                      </m:sSup>
                      <m:r>
                        <a:rPr lang="en-US" altLang="zh-CN" sz="2800" i="1">
                          <a:solidFill>
                            <a:srgbClr val="000000"/>
                          </a:solidFill>
                          <a:latin typeface="Cambria Math" panose="02040503050406030204" pitchFamily="18" charset="0"/>
                        </a:rPr>
                        <m:t>}</m:t>
                      </m:r>
                    </m:oMath>
                  </m:oMathPara>
                </a14:m>
                <a:endParaRPr lang="zh-CN" altLang="en-US" sz="2400" dirty="0">
                  <a:solidFill>
                    <a:srgbClr val="000000"/>
                  </a:solidFill>
                  <a:latin typeface="Arial" panose="020F0502020204030204"/>
                  <a:ea typeface="微软雅黑"/>
                </a:endParaRPr>
              </a:p>
            </p:txBody>
          </p:sp>
        </mc:Choice>
        <mc:Fallback xmlns="">
          <p:sp>
            <p:nvSpPr>
              <p:cNvPr id="7" name="文本框 6">
                <a:extLst>
                  <a:ext uri="{FF2B5EF4-FFF2-40B4-BE49-F238E27FC236}">
                    <a16:creationId xmlns:a16="http://schemas.microsoft.com/office/drawing/2014/main" id="{88603BC7-0F8E-467D-AE24-6EE3AD311F5D}"/>
                  </a:ext>
                </a:extLst>
              </p:cNvPr>
              <p:cNvSpPr txBox="1">
                <a:spLocks noRot="1" noChangeAspect="1" noMove="1" noResize="1" noEditPoints="1" noAdjustHandles="1" noChangeArrowheads="1" noChangeShapeType="1" noTextEdit="1"/>
              </p:cNvSpPr>
              <p:nvPr/>
            </p:nvSpPr>
            <p:spPr>
              <a:xfrm>
                <a:off x="2578612" y="4948819"/>
                <a:ext cx="4364700" cy="43088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8946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B2093-9B3A-4303-8822-A644B8984C37}"/>
              </a:ext>
            </a:extLst>
          </p:cNvPr>
          <p:cNvSpPr>
            <a:spLocks noGrp="1"/>
          </p:cNvSpPr>
          <p:nvPr>
            <p:ph type="title"/>
          </p:nvPr>
        </p:nvSpPr>
        <p:spPr/>
        <p:txBody>
          <a:bodyPr/>
          <a:lstStyle/>
          <a:p>
            <a:r>
              <a:rPr lang="zh-CN" altLang="en-US" dirty="0"/>
              <a:t>智能交通</a:t>
            </a:r>
          </a:p>
        </p:txBody>
      </p:sp>
      <p:pic>
        <p:nvPicPr>
          <p:cNvPr id="4" name="内容占位符 3" descr="无数据.png">
            <a:extLst>
              <a:ext uri="{FF2B5EF4-FFF2-40B4-BE49-F238E27FC236}">
                <a16:creationId xmlns:a16="http://schemas.microsoft.com/office/drawing/2014/main" id="{984E5B9F-B8A1-4D34-B44D-A6B8A23AF1B4}"/>
              </a:ext>
            </a:extLst>
          </p:cNvPr>
          <p:cNvPicPr>
            <a:picLocks noGrp="1" noChangeAspect="1"/>
          </p:cNvPicPr>
          <p:nvPr>
            <p:ph idx="1"/>
          </p:nvPr>
        </p:nvPicPr>
        <p:blipFill>
          <a:blip r:embed="rId2"/>
          <a:stretch>
            <a:fillRect/>
          </a:stretch>
        </p:blipFill>
        <p:spPr>
          <a:xfrm>
            <a:off x="2662144" y="1211633"/>
            <a:ext cx="6867711" cy="4787900"/>
          </a:xfrm>
          <a:prstGeom prst="rect">
            <a:avLst/>
          </a:prstGeom>
        </p:spPr>
      </p:pic>
    </p:spTree>
    <p:extLst>
      <p:ext uri="{BB962C8B-B14F-4D97-AF65-F5344CB8AC3E}">
        <p14:creationId xmlns:p14="http://schemas.microsoft.com/office/powerpoint/2010/main" val="2355139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7AFE961-58E7-4F1E-BA91-B2727A9DA3BC}"/>
              </a:ext>
            </a:extLst>
          </p:cNvPr>
          <p:cNvSpPr txBox="1"/>
          <p:nvPr/>
        </p:nvSpPr>
        <p:spPr>
          <a:xfrm>
            <a:off x="432388" y="1326852"/>
            <a:ext cx="11238913" cy="5247590"/>
          </a:xfrm>
          <a:prstGeom prst="rect">
            <a:avLst/>
          </a:prstGeom>
          <a:noFill/>
        </p:spPr>
        <p:txBody>
          <a:bodyPr wrap="square" rtlCol="0">
            <a:spAutoFit/>
          </a:bodyPr>
          <a:lstStyle/>
          <a:p>
            <a:pPr marL="342891" indent="-342891">
              <a:spcAft>
                <a:spcPts val="600"/>
              </a:spcAft>
              <a:buFont typeface="Arial" panose="020B0604020202020204" pitchFamily="34" charset="0"/>
              <a:buChar char="•"/>
            </a:pPr>
            <a:r>
              <a:rPr lang="zh-CN" altLang="en-US" sz="2800" b="1" dirty="0">
                <a:solidFill>
                  <a:srgbClr val="0085B4"/>
                </a:solidFill>
                <a:latin typeface="华文楷体" panose="02010600040101010101" pitchFamily="2" charset="-122"/>
                <a:ea typeface="华文楷体" panose="02010600040101010101" pitchFamily="2" charset="-122"/>
                <a:cs typeface="+mn-ea"/>
                <a:sym typeface="+mn-lt"/>
              </a:rPr>
              <a:t>策略：按照什么准则学习或选择最优的模型？</a:t>
            </a:r>
            <a:endParaRPr lang="en-US" altLang="zh-CN" sz="2800" b="1" dirty="0">
              <a:solidFill>
                <a:srgbClr val="0085B4"/>
              </a:solidFill>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r>
              <a:rPr lang="zh-CN" altLang="en-US" sz="2800" b="1" dirty="0">
                <a:solidFill>
                  <a:srgbClr val="0085B4"/>
                </a:solidFill>
                <a:latin typeface="华文楷体" panose="02010600040101010101" pitchFamily="2" charset="-122"/>
                <a:ea typeface="华文楷体" panose="02010600040101010101" pitchFamily="2" charset="-122"/>
                <a:cs typeface="+mn-ea"/>
                <a:sym typeface="+mn-lt"/>
              </a:rPr>
              <a:t>损失函数</a:t>
            </a:r>
            <a:r>
              <a:rPr lang="zh-CN" altLang="en-US" sz="2800" dirty="0">
                <a:solidFill>
                  <a:srgbClr val="0085B4"/>
                </a:solidFill>
                <a:latin typeface="华文楷体" panose="02010600040101010101" pitchFamily="2" charset="-122"/>
                <a:ea typeface="华文楷体" panose="02010600040101010101" pitchFamily="2" charset="-122"/>
                <a:cs typeface="+mn-ea"/>
                <a:sym typeface="+mn-lt"/>
              </a:rPr>
              <a:t>：</a:t>
            </a:r>
            <a:r>
              <a:rPr lang="zh-CN" altLang="en-US" sz="2800" dirty="0">
                <a:latin typeface="华文楷体" panose="02010600040101010101" pitchFamily="2" charset="-122"/>
                <a:ea typeface="华文楷体" panose="02010600040101010101" pitchFamily="2" charset="-122"/>
                <a:cs typeface="+mn-ea"/>
                <a:sym typeface="+mn-lt"/>
              </a:rPr>
              <a:t>一次预测的好坏。</a:t>
            </a:r>
          </a:p>
          <a:p>
            <a:pPr marL="800080" lvl="1" indent="-342891">
              <a:buFont typeface="Arial" panose="020B0604020202020204" pitchFamily="34" charset="0"/>
              <a:buChar char="•"/>
            </a:pPr>
            <a:r>
              <a:rPr lang="zh-CN" altLang="en-US" sz="2800" b="1" dirty="0">
                <a:solidFill>
                  <a:srgbClr val="0085B4"/>
                </a:solidFill>
                <a:latin typeface="华文楷体" panose="02010600040101010101" pitchFamily="2" charset="-122"/>
                <a:ea typeface="华文楷体" panose="02010600040101010101" pitchFamily="2" charset="-122"/>
                <a:cs typeface="+mn-ea"/>
                <a:sym typeface="+mn-lt"/>
              </a:rPr>
              <a:t>风险函数：</a:t>
            </a:r>
            <a:r>
              <a:rPr lang="zh-CN" altLang="en-US" sz="2800" dirty="0">
                <a:latin typeface="华文楷体" panose="02010600040101010101" pitchFamily="2" charset="-122"/>
                <a:ea typeface="华文楷体" panose="02010600040101010101" pitchFamily="2" charset="-122"/>
                <a:cs typeface="+mn-ea"/>
                <a:sym typeface="+mn-lt"/>
              </a:rPr>
              <a:t>平均意义下模型预测的好坏。</a:t>
            </a:r>
            <a:endParaRPr lang="en-US" altLang="zh-CN" sz="2800" dirty="0">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endParaRPr lang="en-US" altLang="zh-CN" sz="2800" dirty="0">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r>
              <a:rPr lang="zh-CN" altLang="en-US" sz="2800" dirty="0">
                <a:latin typeface="华文楷体" panose="02010600040101010101" pitchFamily="2" charset="-122"/>
                <a:ea typeface="华文楷体" panose="02010600040101010101" pitchFamily="2" charset="-122"/>
                <a:cs typeface="+mn-ea"/>
                <a:sym typeface="+mn-lt"/>
              </a:rPr>
              <a:t>常用损失函数</a:t>
            </a:r>
          </a:p>
          <a:p>
            <a:pPr marL="1371566" lvl="2" indent="-457189">
              <a:spcBef>
                <a:spcPts val="1200"/>
              </a:spcBef>
              <a:buFont typeface="华文楷体" panose="02010600040101010101" pitchFamily="2" charset="-122"/>
              <a:buChar char="−"/>
            </a:pPr>
            <a:r>
              <a:rPr lang="en-US" altLang="zh-CN" sz="2800" dirty="0">
                <a:latin typeface="华文楷体" panose="02010600040101010101" pitchFamily="2" charset="-122"/>
                <a:ea typeface="华文楷体" panose="02010600040101010101" pitchFamily="2" charset="-122"/>
                <a:cs typeface="+mn-ea"/>
                <a:sym typeface="+mn-lt"/>
              </a:rPr>
              <a:t>0-1</a:t>
            </a:r>
            <a:r>
              <a:rPr lang="zh-CN" altLang="en-US" sz="2800" dirty="0">
                <a:latin typeface="华文楷体" panose="02010600040101010101" pitchFamily="2" charset="-122"/>
                <a:ea typeface="华文楷体" panose="02010600040101010101" pitchFamily="2" charset="-122"/>
                <a:cs typeface="+mn-ea"/>
                <a:sym typeface="+mn-lt"/>
              </a:rPr>
              <a:t>损失函数 </a:t>
            </a:r>
            <a:endParaRPr lang="en-US" altLang="zh-CN" sz="2800" dirty="0">
              <a:latin typeface="华文楷体" panose="02010600040101010101" pitchFamily="2" charset="-122"/>
              <a:ea typeface="华文楷体" panose="02010600040101010101" pitchFamily="2" charset="-122"/>
              <a:cs typeface="+mn-ea"/>
              <a:sym typeface="+mn-lt"/>
            </a:endParaRPr>
          </a:p>
          <a:p>
            <a:pPr marL="1371566" lvl="2" indent="-457189">
              <a:spcBef>
                <a:spcPts val="1200"/>
              </a:spcBef>
              <a:buFont typeface="华文楷体" panose="02010600040101010101" pitchFamily="2" charset="-122"/>
              <a:buChar char="−"/>
            </a:pPr>
            <a:r>
              <a:rPr lang="zh-CN" altLang="en-US" sz="2800" dirty="0">
                <a:latin typeface="华文楷体" panose="02010600040101010101" pitchFamily="2" charset="-122"/>
                <a:ea typeface="华文楷体" panose="02010600040101010101" pitchFamily="2" charset="-122"/>
                <a:cs typeface="+mn-ea"/>
                <a:sym typeface="+mn-lt"/>
              </a:rPr>
              <a:t>对数损失函数 或对数似然损失函数</a:t>
            </a:r>
            <a:endParaRPr lang="en-US" altLang="zh-CN" sz="2800" b="1" dirty="0">
              <a:solidFill>
                <a:srgbClr val="0085B4"/>
              </a:solidFill>
              <a:latin typeface="华文楷体" panose="02010600040101010101" pitchFamily="2" charset="-122"/>
              <a:ea typeface="华文楷体" panose="02010600040101010101" pitchFamily="2" charset="-122"/>
              <a:cs typeface="+mn-ea"/>
              <a:sym typeface="+mn-lt"/>
            </a:endParaRPr>
          </a:p>
          <a:p>
            <a:pPr marL="1371566" lvl="2" indent="-457189">
              <a:spcBef>
                <a:spcPts val="1200"/>
              </a:spcBef>
              <a:buFont typeface="华文楷体" panose="02010600040101010101" pitchFamily="2" charset="-122"/>
              <a:buChar char="−"/>
            </a:pPr>
            <a:endParaRPr lang="zh-CN" altLang="en-US" sz="2800" dirty="0">
              <a:latin typeface="华文楷体" panose="02010600040101010101" pitchFamily="2" charset="-122"/>
              <a:ea typeface="华文楷体" panose="02010600040101010101" pitchFamily="2" charset="-122"/>
              <a:cs typeface="+mn-ea"/>
              <a:sym typeface="+mn-lt"/>
            </a:endParaRPr>
          </a:p>
          <a:p>
            <a:pPr marL="1371566" lvl="2" indent="-457189">
              <a:spcBef>
                <a:spcPts val="1200"/>
              </a:spcBef>
              <a:buFont typeface="华文楷体" panose="02010600040101010101" pitchFamily="2" charset="-122"/>
              <a:buChar char="−"/>
            </a:pPr>
            <a:r>
              <a:rPr lang="zh-CN" altLang="en-US" sz="2800" dirty="0">
                <a:latin typeface="华文楷体" panose="02010600040101010101" pitchFamily="2" charset="-122"/>
                <a:ea typeface="华文楷体" panose="02010600040101010101" pitchFamily="2" charset="-122"/>
                <a:cs typeface="+mn-ea"/>
                <a:sym typeface="+mn-lt"/>
              </a:rPr>
              <a:t>平方损失函数</a:t>
            </a:r>
            <a:endParaRPr lang="en-US" altLang="zh-CN" sz="2800" dirty="0">
              <a:latin typeface="华文楷体" panose="02010600040101010101" pitchFamily="2" charset="-122"/>
              <a:ea typeface="华文楷体" panose="02010600040101010101" pitchFamily="2" charset="-122"/>
              <a:cs typeface="+mn-ea"/>
              <a:sym typeface="+mn-lt"/>
            </a:endParaRPr>
          </a:p>
          <a:p>
            <a:pPr marL="1371566" lvl="2" indent="-457189">
              <a:spcBef>
                <a:spcPts val="1200"/>
              </a:spcBef>
              <a:buFont typeface="华文楷体" panose="02010600040101010101" pitchFamily="2" charset="-122"/>
              <a:buChar char="−"/>
            </a:pPr>
            <a:r>
              <a:rPr lang="zh-CN" altLang="en-US" sz="2800" dirty="0">
                <a:latin typeface="华文楷体" panose="02010600040101010101" pitchFamily="2" charset="-122"/>
                <a:ea typeface="华文楷体" panose="02010600040101010101" pitchFamily="2" charset="-122"/>
                <a:cs typeface="+mn-ea"/>
                <a:sym typeface="+mn-lt"/>
              </a:rPr>
              <a:t>绝对损失函数</a:t>
            </a:r>
            <a:endParaRPr lang="en-US" altLang="zh-CN" sz="2800" dirty="0">
              <a:latin typeface="华文楷体" panose="02010600040101010101" pitchFamily="2" charset="-122"/>
              <a:ea typeface="华文楷体" panose="02010600040101010101" pitchFamily="2" charset="-122"/>
              <a:cs typeface="+mn-ea"/>
              <a:sym typeface="+mn-lt"/>
            </a:endParaRPr>
          </a:p>
        </p:txBody>
      </p:sp>
      <p:graphicFrame>
        <p:nvGraphicFramePr>
          <p:cNvPr id="9" name="对象 8">
            <a:extLst>
              <a:ext uri="{FF2B5EF4-FFF2-40B4-BE49-F238E27FC236}">
                <a16:creationId xmlns:a16="http://schemas.microsoft.com/office/drawing/2014/main" id="{F7085101-4E0A-4846-904C-DB4BB1C8C50D}"/>
              </a:ext>
            </a:extLst>
          </p:cNvPr>
          <p:cNvGraphicFramePr>
            <a:graphicFrameLocks noChangeAspect="1"/>
          </p:cNvGraphicFramePr>
          <p:nvPr>
            <p:extLst>
              <p:ext uri="{D42A27DB-BD31-4B8C-83A1-F6EECF244321}">
                <p14:modId xmlns:p14="http://schemas.microsoft.com/office/powerpoint/2010/main" val="503996244"/>
              </p:ext>
            </p:extLst>
          </p:nvPr>
        </p:nvGraphicFramePr>
        <p:xfrm>
          <a:off x="4276829" y="3542764"/>
          <a:ext cx="3305237" cy="838200"/>
        </p:xfrm>
        <a:graphic>
          <a:graphicData uri="http://schemas.openxmlformats.org/presentationml/2006/ole">
            <mc:AlternateContent xmlns:mc="http://schemas.openxmlformats.org/markup-compatibility/2006">
              <mc:Choice xmlns:v="urn:schemas-microsoft-com:vml" Requires="v">
                <p:oleObj spid="_x0000_s6350" name="Equation" r:id="rId4" imgW="1752480" imgH="444240" progId="Equation.DSMT4">
                  <p:embed/>
                </p:oleObj>
              </mc:Choice>
              <mc:Fallback>
                <p:oleObj name="Equation" r:id="rId4" imgW="1752480" imgH="444240" progId="Equation.DSMT4">
                  <p:embed/>
                  <p:pic>
                    <p:nvPicPr>
                      <p:cNvPr id="9" name="对象 8">
                        <a:extLst>
                          <a:ext uri="{FF2B5EF4-FFF2-40B4-BE49-F238E27FC236}">
                            <a16:creationId xmlns:a16="http://schemas.microsoft.com/office/drawing/2014/main" id="{F7085101-4E0A-4846-904C-DB4BB1C8C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829" y="3542764"/>
                        <a:ext cx="3305237" cy="838200"/>
                      </a:xfrm>
                      <a:prstGeom prst="rect">
                        <a:avLst/>
                      </a:prstGeom>
                      <a:noFill/>
                      <a:ln>
                        <a:noFill/>
                      </a:ln>
                    </p:spPr>
                  </p:pic>
                </p:oleObj>
              </mc:Fallback>
            </mc:AlternateContent>
          </a:graphicData>
        </a:graphic>
      </p:graphicFrame>
      <p:graphicFrame>
        <p:nvGraphicFramePr>
          <p:cNvPr id="11" name="对象 10">
            <a:extLst>
              <a:ext uri="{FF2B5EF4-FFF2-40B4-BE49-F238E27FC236}">
                <a16:creationId xmlns:a16="http://schemas.microsoft.com/office/drawing/2014/main" id="{3BBE5F6D-A797-4AA2-B221-CE7A56855E85}"/>
              </a:ext>
            </a:extLst>
          </p:cNvPr>
          <p:cNvGraphicFramePr>
            <a:graphicFrameLocks noChangeAspect="1"/>
          </p:cNvGraphicFramePr>
          <p:nvPr>
            <p:extLst>
              <p:ext uri="{D42A27DB-BD31-4B8C-83A1-F6EECF244321}">
                <p14:modId xmlns:p14="http://schemas.microsoft.com/office/powerpoint/2010/main" val="1897242572"/>
              </p:ext>
            </p:extLst>
          </p:nvPr>
        </p:nvGraphicFramePr>
        <p:xfrm>
          <a:off x="4210050" y="5432272"/>
          <a:ext cx="3209703" cy="458943"/>
        </p:xfrm>
        <a:graphic>
          <a:graphicData uri="http://schemas.openxmlformats.org/presentationml/2006/ole">
            <mc:AlternateContent xmlns:mc="http://schemas.openxmlformats.org/markup-compatibility/2006">
              <mc:Choice xmlns:v="urn:schemas-microsoft-com:vml" Requires="v">
                <p:oleObj spid="_x0000_s6351" name="Equation" r:id="rId6" imgW="1511280" imgH="215640" progId="Equation.DSMT4">
                  <p:embed/>
                </p:oleObj>
              </mc:Choice>
              <mc:Fallback>
                <p:oleObj name="Equation" r:id="rId6" imgW="1511280" imgH="215640" progId="Equation.DSMT4">
                  <p:embed/>
                  <p:pic>
                    <p:nvPicPr>
                      <p:cNvPr id="11" name="对象 10">
                        <a:extLst>
                          <a:ext uri="{FF2B5EF4-FFF2-40B4-BE49-F238E27FC236}">
                            <a16:creationId xmlns:a16="http://schemas.microsoft.com/office/drawing/2014/main" id="{3BBE5F6D-A797-4AA2-B221-CE7A56855E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0050" y="5432272"/>
                        <a:ext cx="3209703" cy="458943"/>
                      </a:xfrm>
                      <a:prstGeom prst="rect">
                        <a:avLst/>
                      </a:prstGeom>
                      <a:noFill/>
                      <a:ln>
                        <a:noFill/>
                      </a:ln>
                    </p:spPr>
                  </p:pic>
                </p:oleObj>
              </mc:Fallback>
            </mc:AlternateContent>
          </a:graphicData>
        </a:graphic>
      </p:graphicFrame>
      <p:graphicFrame>
        <p:nvGraphicFramePr>
          <p:cNvPr id="13" name="对象 12">
            <a:extLst>
              <a:ext uri="{FF2B5EF4-FFF2-40B4-BE49-F238E27FC236}">
                <a16:creationId xmlns:a16="http://schemas.microsoft.com/office/drawing/2014/main" id="{FBB935C0-15DE-4631-887F-B279F8CC4DE1}"/>
              </a:ext>
            </a:extLst>
          </p:cNvPr>
          <p:cNvGraphicFramePr>
            <a:graphicFrameLocks noChangeAspect="1"/>
          </p:cNvGraphicFramePr>
          <p:nvPr>
            <p:extLst>
              <p:ext uri="{D42A27DB-BD31-4B8C-83A1-F6EECF244321}">
                <p14:modId xmlns:p14="http://schemas.microsoft.com/office/powerpoint/2010/main" val="3887671035"/>
              </p:ext>
            </p:extLst>
          </p:nvPr>
        </p:nvGraphicFramePr>
        <p:xfrm>
          <a:off x="4228192" y="6091230"/>
          <a:ext cx="2884659" cy="373592"/>
        </p:xfrm>
        <a:graphic>
          <a:graphicData uri="http://schemas.openxmlformats.org/presentationml/2006/ole">
            <mc:AlternateContent xmlns:mc="http://schemas.openxmlformats.org/markup-compatibility/2006">
              <mc:Choice xmlns:v="urn:schemas-microsoft-com:vml" Requires="v">
                <p:oleObj spid="_x0000_s6352" name="Equation" r:id="rId8" imgW="1473120" imgH="190440" progId="Equation.DSMT4">
                  <p:embed/>
                </p:oleObj>
              </mc:Choice>
              <mc:Fallback>
                <p:oleObj name="Equation" r:id="rId8" imgW="1473120" imgH="190440" progId="Equation.DSMT4">
                  <p:embed/>
                  <p:pic>
                    <p:nvPicPr>
                      <p:cNvPr id="13" name="对象 12">
                        <a:extLst>
                          <a:ext uri="{FF2B5EF4-FFF2-40B4-BE49-F238E27FC236}">
                            <a16:creationId xmlns:a16="http://schemas.microsoft.com/office/drawing/2014/main" id="{FBB935C0-15DE-4631-887F-B279F8CC4D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8192" y="6091230"/>
                        <a:ext cx="2884659" cy="373592"/>
                      </a:xfrm>
                      <a:prstGeom prst="rect">
                        <a:avLst/>
                      </a:prstGeom>
                      <a:noFill/>
                      <a:ln>
                        <a:noFill/>
                      </a:ln>
                    </p:spPr>
                  </p:pic>
                </p:oleObj>
              </mc:Fallback>
            </mc:AlternateContent>
          </a:graphicData>
        </a:graphic>
      </p:graphicFrame>
      <p:graphicFrame>
        <p:nvGraphicFramePr>
          <p:cNvPr id="14" name="对象 13">
            <a:extLst>
              <a:ext uri="{FF2B5EF4-FFF2-40B4-BE49-F238E27FC236}">
                <a16:creationId xmlns:a16="http://schemas.microsoft.com/office/drawing/2014/main" id="{75DDE005-A8B2-43D9-BEF1-B27CC2FF3945}"/>
              </a:ext>
            </a:extLst>
          </p:cNvPr>
          <p:cNvGraphicFramePr>
            <a:graphicFrameLocks noChangeAspect="1"/>
          </p:cNvGraphicFramePr>
          <p:nvPr>
            <p:extLst>
              <p:ext uri="{D42A27DB-BD31-4B8C-83A1-F6EECF244321}">
                <p14:modId xmlns:p14="http://schemas.microsoft.com/office/powerpoint/2010/main" val="3829137704"/>
              </p:ext>
            </p:extLst>
          </p:nvPr>
        </p:nvGraphicFramePr>
        <p:xfrm>
          <a:off x="4210049" y="4827953"/>
          <a:ext cx="3372017" cy="402285"/>
        </p:xfrm>
        <a:graphic>
          <a:graphicData uri="http://schemas.openxmlformats.org/presentationml/2006/ole">
            <mc:AlternateContent xmlns:mc="http://schemas.openxmlformats.org/markup-compatibility/2006">
              <mc:Choice xmlns:v="urn:schemas-microsoft-com:vml" Requires="v">
                <p:oleObj spid="_x0000_s6353" name="Equation" r:id="rId10" imgW="1600200" imgH="190440" progId="Equation.DSMT4">
                  <p:embed/>
                </p:oleObj>
              </mc:Choice>
              <mc:Fallback>
                <p:oleObj name="Equation" r:id="rId10" imgW="1600200" imgH="190440" progId="Equation.DSMT4">
                  <p:embed/>
                  <p:pic>
                    <p:nvPicPr>
                      <p:cNvPr id="14" name="对象 13">
                        <a:extLst>
                          <a:ext uri="{FF2B5EF4-FFF2-40B4-BE49-F238E27FC236}">
                            <a16:creationId xmlns:a16="http://schemas.microsoft.com/office/drawing/2014/main" id="{75DDE005-A8B2-43D9-BEF1-B27CC2FF39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0049" y="4827953"/>
                        <a:ext cx="3372017" cy="402285"/>
                      </a:xfrm>
                      <a:prstGeom prst="rect">
                        <a:avLst/>
                      </a:prstGeom>
                      <a:noFill/>
                      <a:ln>
                        <a:noFill/>
                      </a:ln>
                    </p:spPr>
                  </p:pic>
                </p:oleObj>
              </mc:Fallback>
            </mc:AlternateContent>
          </a:graphicData>
        </a:graphic>
      </p:graphicFrame>
      <p:sp>
        <p:nvSpPr>
          <p:cNvPr id="6" name="右大括号 5">
            <a:extLst>
              <a:ext uri="{FF2B5EF4-FFF2-40B4-BE49-F238E27FC236}">
                <a16:creationId xmlns:a16="http://schemas.microsoft.com/office/drawing/2014/main" id="{987C0AD3-5188-4055-A50B-4A980822DC72}"/>
              </a:ext>
            </a:extLst>
          </p:cNvPr>
          <p:cNvSpPr/>
          <p:nvPr/>
        </p:nvSpPr>
        <p:spPr>
          <a:xfrm>
            <a:off x="7981952" y="3667128"/>
            <a:ext cx="361951" cy="1457325"/>
          </a:xfrm>
          <a:prstGeom prst="rightBrace">
            <a:avLst>
              <a:gd name="adj1" fmla="val 5307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a:extLst>
              <a:ext uri="{FF2B5EF4-FFF2-40B4-BE49-F238E27FC236}">
                <a16:creationId xmlns:a16="http://schemas.microsoft.com/office/drawing/2014/main" id="{52633440-C123-4534-AFCC-A6E4C303932A}"/>
              </a:ext>
            </a:extLst>
          </p:cNvPr>
          <p:cNvSpPr/>
          <p:nvPr/>
        </p:nvSpPr>
        <p:spPr>
          <a:xfrm>
            <a:off x="7981951" y="5531151"/>
            <a:ext cx="190500" cy="847523"/>
          </a:xfrm>
          <a:prstGeom prst="rightBrace">
            <a:avLst>
              <a:gd name="adj1" fmla="val 5307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76898F7-C475-4E21-87B5-F2F12E2F6222}"/>
              </a:ext>
            </a:extLst>
          </p:cNvPr>
          <p:cNvSpPr txBox="1"/>
          <p:nvPr/>
        </p:nvSpPr>
        <p:spPr>
          <a:xfrm>
            <a:off x="8648702" y="4164957"/>
            <a:ext cx="2095501" cy="461665"/>
          </a:xfrm>
          <a:prstGeom prst="rect">
            <a:avLst/>
          </a:prstGeom>
          <a:noFill/>
        </p:spPr>
        <p:txBody>
          <a:bodyPr wrap="square" rtlCol="0">
            <a:spAutoFit/>
          </a:bodyPr>
          <a:lstStyle/>
          <a:p>
            <a:r>
              <a:rPr lang="zh-CN" altLang="en-US" sz="2400" b="1" dirty="0">
                <a:solidFill>
                  <a:srgbClr val="00B050"/>
                </a:solidFill>
                <a:latin typeface="华文楷体" panose="02010600040101010101" pitchFamily="2" charset="-122"/>
                <a:ea typeface="华文楷体" panose="02010600040101010101" pitchFamily="2" charset="-122"/>
              </a:rPr>
              <a:t>常用分类问题</a:t>
            </a:r>
          </a:p>
        </p:txBody>
      </p:sp>
      <p:sp>
        <p:nvSpPr>
          <p:cNvPr id="16" name="文本框 15">
            <a:extLst>
              <a:ext uri="{FF2B5EF4-FFF2-40B4-BE49-F238E27FC236}">
                <a16:creationId xmlns:a16="http://schemas.microsoft.com/office/drawing/2014/main" id="{89AAE7B2-DF7D-48C7-B562-FF7C59D3FCB8}"/>
              </a:ext>
            </a:extLst>
          </p:cNvPr>
          <p:cNvSpPr txBox="1"/>
          <p:nvPr/>
        </p:nvSpPr>
        <p:spPr>
          <a:xfrm>
            <a:off x="8648701" y="5724079"/>
            <a:ext cx="2095501" cy="461665"/>
          </a:xfrm>
          <a:prstGeom prst="rect">
            <a:avLst/>
          </a:prstGeom>
          <a:noFill/>
        </p:spPr>
        <p:txBody>
          <a:bodyPr wrap="square" rtlCol="0">
            <a:spAutoFit/>
          </a:bodyPr>
          <a:lstStyle/>
          <a:p>
            <a:r>
              <a:rPr lang="zh-CN" altLang="en-US" sz="2400" b="1" dirty="0">
                <a:solidFill>
                  <a:srgbClr val="00B050"/>
                </a:solidFill>
                <a:latin typeface="华文楷体" panose="02010600040101010101" pitchFamily="2" charset="-122"/>
                <a:ea typeface="华文楷体" panose="02010600040101010101" pitchFamily="2" charset="-122"/>
              </a:rPr>
              <a:t>常用回归问题</a:t>
            </a:r>
          </a:p>
        </p:txBody>
      </p:sp>
      <p:sp>
        <p:nvSpPr>
          <p:cNvPr id="5" name="标题 4">
            <a:extLst>
              <a:ext uri="{FF2B5EF4-FFF2-40B4-BE49-F238E27FC236}">
                <a16:creationId xmlns:a16="http://schemas.microsoft.com/office/drawing/2014/main" id="{7B53798F-54D8-4986-A2AD-187D2E5BF911}"/>
              </a:ext>
            </a:extLst>
          </p:cNvPr>
          <p:cNvSpPr>
            <a:spLocks noGrp="1"/>
          </p:cNvSpPr>
          <p:nvPr>
            <p:ph type="title"/>
          </p:nvPr>
        </p:nvSpPr>
        <p:spPr/>
        <p:txBody>
          <a:bodyPr/>
          <a:lstStyle/>
          <a:p>
            <a:r>
              <a:rPr lang="zh-CN" altLang="en-US" dirty="0"/>
              <a:t>机器学习三要素</a:t>
            </a:r>
          </a:p>
        </p:txBody>
      </p:sp>
    </p:spTree>
    <p:extLst>
      <p:ext uri="{BB962C8B-B14F-4D97-AF65-F5344CB8AC3E}">
        <p14:creationId xmlns:p14="http://schemas.microsoft.com/office/powerpoint/2010/main" val="6533484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7AFE961-58E7-4F1E-BA91-B2727A9DA3BC}"/>
              </a:ext>
            </a:extLst>
          </p:cNvPr>
          <p:cNvSpPr txBox="1"/>
          <p:nvPr/>
        </p:nvSpPr>
        <p:spPr>
          <a:xfrm>
            <a:off x="432388" y="1326852"/>
            <a:ext cx="11238913" cy="3447098"/>
          </a:xfrm>
          <a:prstGeom prst="rect">
            <a:avLst/>
          </a:prstGeom>
          <a:noFill/>
        </p:spPr>
        <p:txBody>
          <a:bodyPr wrap="square" rtlCol="0">
            <a:spAutoFit/>
          </a:bodyPr>
          <a:lstStyle/>
          <a:p>
            <a:pPr marL="342891" indent="-342891">
              <a:buFont typeface="Arial" panose="020B0604020202020204" pitchFamily="34" charset="0"/>
              <a:buChar char="•"/>
            </a:pPr>
            <a:r>
              <a:rPr lang="zh-CN" altLang="en-US" sz="2800" b="1" dirty="0">
                <a:solidFill>
                  <a:srgbClr val="0085B4"/>
                </a:solidFill>
                <a:latin typeface="华文楷体" panose="02010600040101010101" pitchFamily="2" charset="-122"/>
                <a:ea typeface="华文楷体" panose="02010600040101010101" pitchFamily="2" charset="-122"/>
                <a:cs typeface="+mn-ea"/>
                <a:sym typeface="+mn-lt"/>
              </a:rPr>
              <a:t>策略：按照什么准则学习或选择最优的模型？</a:t>
            </a:r>
            <a:endParaRPr lang="en-US" altLang="zh-CN" sz="2800" b="1" dirty="0">
              <a:solidFill>
                <a:srgbClr val="0085B4"/>
              </a:solidFill>
              <a:latin typeface="华文楷体" panose="02010600040101010101" pitchFamily="2" charset="-122"/>
              <a:ea typeface="华文楷体" panose="02010600040101010101" pitchFamily="2" charset="-122"/>
              <a:cs typeface="+mn-ea"/>
              <a:sym typeface="+mn-lt"/>
            </a:endParaRPr>
          </a:p>
          <a:p>
            <a:pPr marL="914377" lvl="1" indent="-457189">
              <a:spcBef>
                <a:spcPts val="1200"/>
              </a:spcBef>
              <a:buFont typeface="Arial" panose="020B0604020202020204" pitchFamily="34" charset="0"/>
              <a:buChar char="•"/>
            </a:pPr>
            <a:r>
              <a:rPr lang="zh-CN" altLang="en-US" sz="2800" b="1" dirty="0">
                <a:latin typeface="华文楷体" panose="02010600040101010101" pitchFamily="2" charset="-122"/>
                <a:ea typeface="华文楷体" panose="02010600040101010101" pitchFamily="2" charset="-122"/>
                <a:cs typeface="+mn-ea"/>
                <a:sym typeface="+mn-lt"/>
              </a:rPr>
              <a:t>风险函数（期望损失）</a:t>
            </a:r>
            <a:endParaRPr lang="en-US" altLang="zh-CN" sz="2800" b="1" dirty="0">
              <a:latin typeface="华文楷体" panose="02010600040101010101" pitchFamily="2" charset="-122"/>
              <a:ea typeface="华文楷体" panose="02010600040101010101" pitchFamily="2" charset="-122"/>
              <a:cs typeface="+mn-ea"/>
              <a:sym typeface="+mn-lt"/>
            </a:endParaRPr>
          </a:p>
          <a:p>
            <a:pPr>
              <a:spcBef>
                <a:spcPts val="1200"/>
              </a:spcBef>
            </a:pPr>
            <a:r>
              <a:rPr lang="en-US" altLang="zh-CN" sz="2800" dirty="0">
                <a:latin typeface="华文楷体" panose="02010600040101010101" pitchFamily="2" charset="-122"/>
                <a:ea typeface="华文楷体" panose="02010600040101010101" pitchFamily="2" charset="-122"/>
                <a:cs typeface="+mn-ea"/>
                <a:sym typeface="+mn-lt"/>
              </a:rPr>
              <a:t>  </a:t>
            </a:r>
          </a:p>
          <a:p>
            <a:pPr marL="457189" indent="-457189">
              <a:spcBef>
                <a:spcPts val="1200"/>
              </a:spcBef>
              <a:buFont typeface="Arial" panose="020B0604020202020204" pitchFamily="34" charset="0"/>
              <a:buChar char="•"/>
            </a:pPr>
            <a:endParaRPr lang="en-US" altLang="zh-CN" sz="2800" dirty="0">
              <a:latin typeface="华文楷体" panose="02010600040101010101" pitchFamily="2" charset="-122"/>
              <a:ea typeface="华文楷体" panose="02010600040101010101" pitchFamily="2" charset="-122"/>
              <a:cs typeface="+mn-ea"/>
              <a:sym typeface="+mn-lt"/>
            </a:endParaRPr>
          </a:p>
          <a:p>
            <a:pPr marL="457189" indent="-457189">
              <a:spcBef>
                <a:spcPts val="1200"/>
              </a:spcBef>
              <a:buFont typeface="Arial" panose="020B0604020202020204" pitchFamily="34" charset="0"/>
              <a:buChar char="•"/>
            </a:pPr>
            <a:endParaRPr lang="en-US" altLang="zh-CN" sz="2800" dirty="0">
              <a:latin typeface="华文楷体" panose="02010600040101010101" pitchFamily="2" charset="-122"/>
              <a:ea typeface="华文楷体" panose="02010600040101010101" pitchFamily="2" charset="-122"/>
              <a:cs typeface="+mn-ea"/>
              <a:sym typeface="+mn-lt"/>
            </a:endParaRPr>
          </a:p>
          <a:p>
            <a:pPr marL="914377" lvl="1" indent="-457189">
              <a:spcBef>
                <a:spcPts val="1200"/>
              </a:spcBef>
              <a:buFont typeface="Arial" panose="020B0604020202020204" pitchFamily="34" charset="0"/>
              <a:buChar char="•"/>
            </a:pPr>
            <a:r>
              <a:rPr lang="zh-CN" altLang="en-US" sz="2800" b="1" dirty="0">
                <a:latin typeface="华文楷体" panose="02010600040101010101" pitchFamily="2" charset="-122"/>
                <a:ea typeface="华文楷体" panose="02010600040101010101" pitchFamily="2" charset="-122"/>
                <a:cs typeface="+mn-ea"/>
                <a:sym typeface="+mn-lt"/>
              </a:rPr>
              <a:t>经验风险（经验损失）</a:t>
            </a:r>
            <a:endParaRPr lang="en-US" altLang="zh-CN" sz="2800" b="1" dirty="0">
              <a:latin typeface="华文楷体" panose="02010600040101010101" pitchFamily="2" charset="-122"/>
              <a:ea typeface="华文楷体" panose="02010600040101010101" pitchFamily="2" charset="-122"/>
              <a:cs typeface="+mn-ea"/>
              <a:sym typeface="+mn-lt"/>
            </a:endParaRPr>
          </a:p>
        </p:txBody>
      </p:sp>
      <p:graphicFrame>
        <p:nvGraphicFramePr>
          <p:cNvPr id="17" name="对象 16">
            <a:extLst>
              <a:ext uri="{FF2B5EF4-FFF2-40B4-BE49-F238E27FC236}">
                <a16:creationId xmlns:a16="http://schemas.microsoft.com/office/drawing/2014/main" id="{7ECAF712-3F08-4052-B431-55276E1CF66C}"/>
              </a:ext>
            </a:extLst>
          </p:cNvPr>
          <p:cNvGraphicFramePr>
            <a:graphicFrameLocks noChangeAspect="1"/>
          </p:cNvGraphicFramePr>
          <p:nvPr/>
        </p:nvGraphicFramePr>
        <p:xfrm>
          <a:off x="2151570" y="2505255"/>
          <a:ext cx="5796108" cy="571323"/>
        </p:xfrm>
        <a:graphic>
          <a:graphicData uri="http://schemas.openxmlformats.org/presentationml/2006/ole">
            <mc:AlternateContent xmlns:mc="http://schemas.openxmlformats.org/markup-compatibility/2006">
              <mc:Choice xmlns:v="urn:schemas-microsoft-com:vml" Requires="v">
                <p:oleObj spid="_x0000_s7268" name="Equation" r:id="rId4" imgW="3098520" imgH="304560" progId="Equation.DSMT4">
                  <p:embed/>
                </p:oleObj>
              </mc:Choice>
              <mc:Fallback>
                <p:oleObj name="Equation" r:id="rId4" imgW="3098520" imgH="304560" progId="Equation.DSMT4">
                  <p:embed/>
                  <p:pic>
                    <p:nvPicPr>
                      <p:cNvPr id="17" name="对象 16">
                        <a:extLst>
                          <a:ext uri="{FF2B5EF4-FFF2-40B4-BE49-F238E27FC236}">
                            <a16:creationId xmlns:a16="http://schemas.microsoft.com/office/drawing/2014/main" id="{7ECAF712-3F08-4052-B431-55276E1CF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1570" y="2505255"/>
                        <a:ext cx="5796108" cy="571323"/>
                      </a:xfrm>
                      <a:prstGeom prst="rect">
                        <a:avLst/>
                      </a:prstGeom>
                      <a:noFill/>
                      <a:ln>
                        <a:noFill/>
                      </a:ln>
                    </p:spPr>
                  </p:pic>
                </p:oleObj>
              </mc:Fallback>
            </mc:AlternateContent>
          </a:graphicData>
        </a:graphic>
      </p:graphicFrame>
      <p:sp>
        <p:nvSpPr>
          <p:cNvPr id="3" name="矩形 2">
            <a:extLst>
              <a:ext uri="{FF2B5EF4-FFF2-40B4-BE49-F238E27FC236}">
                <a16:creationId xmlns:a16="http://schemas.microsoft.com/office/drawing/2014/main" id="{DED5DBC1-691B-4656-869C-9DCD5C26879E}"/>
              </a:ext>
            </a:extLst>
          </p:cNvPr>
          <p:cNvSpPr/>
          <p:nvPr/>
        </p:nvSpPr>
        <p:spPr>
          <a:xfrm>
            <a:off x="6664238" y="2505256"/>
            <a:ext cx="727165" cy="44749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97A4AF8-599E-42F1-8960-184CDDC58833}"/>
              </a:ext>
            </a:extLst>
          </p:cNvPr>
          <p:cNvSpPr txBox="1"/>
          <p:nvPr/>
        </p:nvSpPr>
        <p:spPr>
          <a:xfrm>
            <a:off x="7027820" y="3171828"/>
            <a:ext cx="1419225" cy="461665"/>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病态问题</a:t>
            </a:r>
          </a:p>
        </p:txBody>
      </p:sp>
      <p:graphicFrame>
        <p:nvGraphicFramePr>
          <p:cNvPr id="18" name="对象 17">
            <a:extLst>
              <a:ext uri="{FF2B5EF4-FFF2-40B4-BE49-F238E27FC236}">
                <a16:creationId xmlns:a16="http://schemas.microsoft.com/office/drawing/2014/main" id="{1DA138D2-7D1C-4EEE-8734-1750C55F6660}"/>
              </a:ext>
            </a:extLst>
          </p:cNvPr>
          <p:cNvGraphicFramePr>
            <a:graphicFrameLocks noChangeAspect="1"/>
          </p:cNvGraphicFramePr>
          <p:nvPr/>
        </p:nvGraphicFramePr>
        <p:xfrm>
          <a:off x="2065847" y="4867265"/>
          <a:ext cx="3220531" cy="825884"/>
        </p:xfrm>
        <a:graphic>
          <a:graphicData uri="http://schemas.openxmlformats.org/presentationml/2006/ole">
            <mc:AlternateContent xmlns:mc="http://schemas.openxmlformats.org/markup-compatibility/2006">
              <mc:Choice xmlns:v="urn:schemas-microsoft-com:vml" Requires="v">
                <p:oleObj spid="_x0000_s7269" name="Equation" r:id="rId6" imgW="1587240" imgH="406080" progId="Equation.DSMT4">
                  <p:embed/>
                </p:oleObj>
              </mc:Choice>
              <mc:Fallback>
                <p:oleObj name="Equation" r:id="rId6" imgW="1587240" imgH="406080" progId="Equation.DSMT4">
                  <p:embed/>
                  <p:pic>
                    <p:nvPicPr>
                      <p:cNvPr id="18" name="对象 17">
                        <a:extLst>
                          <a:ext uri="{FF2B5EF4-FFF2-40B4-BE49-F238E27FC236}">
                            <a16:creationId xmlns:a16="http://schemas.microsoft.com/office/drawing/2014/main" id="{1DA138D2-7D1C-4EEE-8734-1750C55F6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5847" y="4867265"/>
                        <a:ext cx="3220531" cy="825884"/>
                      </a:xfrm>
                      <a:prstGeom prst="rect">
                        <a:avLst/>
                      </a:prstGeom>
                      <a:noFill/>
                      <a:ln>
                        <a:noFill/>
                      </a:ln>
                    </p:spPr>
                  </p:pic>
                </p:oleObj>
              </mc:Fallback>
            </mc:AlternateContent>
          </a:graphicData>
        </a:graphic>
      </p:graphicFrame>
      <p:sp>
        <p:nvSpPr>
          <p:cNvPr id="19" name="文本框 18">
            <a:extLst>
              <a:ext uri="{FF2B5EF4-FFF2-40B4-BE49-F238E27FC236}">
                <a16:creationId xmlns:a16="http://schemas.microsoft.com/office/drawing/2014/main" id="{1168D0AA-5867-440F-A87F-FF0B39DBFB9D}"/>
              </a:ext>
            </a:extLst>
          </p:cNvPr>
          <p:cNvSpPr txBox="1"/>
          <p:nvPr/>
        </p:nvSpPr>
        <p:spPr>
          <a:xfrm>
            <a:off x="6200841" y="4647469"/>
            <a:ext cx="5396848" cy="830997"/>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大数定律</a:t>
            </a:r>
            <a:r>
              <a:rPr lang="zh-CN" altLang="en-US" sz="2400" dirty="0">
                <a:latin typeface="华文楷体" panose="02010600040101010101" pitchFamily="2" charset="-122"/>
                <a:ea typeface="华文楷体" panose="02010600040101010101" pitchFamily="2" charset="-122"/>
              </a:rPr>
              <a:t>中，当样本容量</a:t>
            </a:r>
            <a:r>
              <a:rPr lang="en-US" altLang="zh-CN" sz="2400" dirty="0">
                <a:latin typeface="华文楷体" panose="02010600040101010101" pitchFamily="2" charset="-122"/>
                <a:ea typeface="华文楷体" panose="02010600040101010101" pitchFamily="2" charset="-122"/>
              </a:rPr>
              <a:t>N</a:t>
            </a:r>
            <a:r>
              <a:rPr lang="zh-CN" altLang="en-US" sz="2400" dirty="0">
                <a:latin typeface="华文楷体" panose="02010600040101010101" pitchFamily="2" charset="-122"/>
                <a:ea typeface="华文楷体" panose="02010600040101010101" pitchFamily="2" charset="-122"/>
              </a:rPr>
              <a:t>趋于无穷大，经验风险趋于期望风险</a:t>
            </a:r>
          </a:p>
        </p:txBody>
      </p:sp>
      <p:sp>
        <p:nvSpPr>
          <p:cNvPr id="7" name="标题 6">
            <a:extLst>
              <a:ext uri="{FF2B5EF4-FFF2-40B4-BE49-F238E27FC236}">
                <a16:creationId xmlns:a16="http://schemas.microsoft.com/office/drawing/2014/main" id="{2111954F-369A-4A42-81C3-13556A9629B2}"/>
              </a:ext>
            </a:extLst>
          </p:cNvPr>
          <p:cNvSpPr>
            <a:spLocks noGrp="1"/>
          </p:cNvSpPr>
          <p:nvPr>
            <p:ph type="title"/>
          </p:nvPr>
        </p:nvSpPr>
        <p:spPr/>
        <p:txBody>
          <a:bodyPr/>
          <a:lstStyle/>
          <a:p>
            <a:r>
              <a:rPr lang="zh-CN" altLang="en-US" dirty="0"/>
              <a:t>机器学习三要素</a:t>
            </a:r>
          </a:p>
        </p:txBody>
      </p:sp>
    </p:spTree>
    <p:extLst>
      <p:ext uri="{BB962C8B-B14F-4D97-AF65-F5344CB8AC3E}">
        <p14:creationId xmlns:p14="http://schemas.microsoft.com/office/powerpoint/2010/main" val="12657841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F578ED2-C165-4ADA-8DAD-2534B8DFF7B2}"/>
              </a:ext>
            </a:extLst>
          </p:cNvPr>
          <p:cNvSpPr/>
          <p:nvPr/>
        </p:nvSpPr>
        <p:spPr>
          <a:xfrm>
            <a:off x="6370983" y="2835781"/>
            <a:ext cx="847583" cy="4441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7AFE961-58E7-4F1E-BA91-B2727A9DA3BC}"/>
              </a:ext>
            </a:extLst>
          </p:cNvPr>
          <p:cNvSpPr txBox="1"/>
          <p:nvPr/>
        </p:nvSpPr>
        <p:spPr>
          <a:xfrm>
            <a:off x="432388" y="1326852"/>
            <a:ext cx="11238913" cy="523220"/>
          </a:xfrm>
          <a:prstGeom prst="rect">
            <a:avLst/>
          </a:prstGeom>
          <a:noFill/>
        </p:spPr>
        <p:txBody>
          <a:bodyPr wrap="square" rtlCol="0">
            <a:spAutoFit/>
          </a:bodyPr>
          <a:lstStyle/>
          <a:p>
            <a:pPr marL="342891" indent="-342891">
              <a:buFont typeface="Arial" panose="020B0604020202020204" pitchFamily="34" charset="0"/>
              <a:buChar char="•"/>
            </a:pPr>
            <a:r>
              <a:rPr lang="zh-CN" altLang="en-US" sz="2800" b="1" dirty="0">
                <a:solidFill>
                  <a:srgbClr val="0085B4"/>
                </a:solidFill>
                <a:latin typeface="华文楷体" panose="02010600040101010101" pitchFamily="2" charset="-122"/>
                <a:ea typeface="华文楷体" panose="02010600040101010101" pitchFamily="2" charset="-122"/>
                <a:cs typeface="+mn-ea"/>
                <a:sym typeface="+mn-lt"/>
              </a:rPr>
              <a:t>策略：按照什么准则学习或选择最优的模型？</a:t>
            </a:r>
            <a:endParaRPr lang="en-US" altLang="zh-CN" sz="2800" b="1" dirty="0">
              <a:solidFill>
                <a:srgbClr val="0085B4"/>
              </a:solidFill>
              <a:latin typeface="华文楷体" panose="02010600040101010101" pitchFamily="2" charset="-122"/>
              <a:ea typeface="华文楷体" panose="02010600040101010101" pitchFamily="2" charset="-122"/>
              <a:cs typeface="+mn-ea"/>
              <a:sym typeface="+mn-lt"/>
            </a:endParaRPr>
          </a:p>
        </p:txBody>
      </p:sp>
      <p:sp>
        <p:nvSpPr>
          <p:cNvPr id="7" name="标题 6">
            <a:extLst>
              <a:ext uri="{FF2B5EF4-FFF2-40B4-BE49-F238E27FC236}">
                <a16:creationId xmlns:a16="http://schemas.microsoft.com/office/drawing/2014/main" id="{2111954F-369A-4A42-81C3-13556A9629B2}"/>
              </a:ext>
            </a:extLst>
          </p:cNvPr>
          <p:cNvSpPr>
            <a:spLocks noGrp="1"/>
          </p:cNvSpPr>
          <p:nvPr>
            <p:ph type="title"/>
          </p:nvPr>
        </p:nvSpPr>
        <p:spPr/>
        <p:txBody>
          <a:bodyPr/>
          <a:lstStyle/>
          <a:p>
            <a:r>
              <a:rPr lang="zh-CN" altLang="en-US" dirty="0"/>
              <a:t>机器学习三要素</a:t>
            </a:r>
          </a:p>
        </p:txBody>
      </p:sp>
      <p:sp>
        <p:nvSpPr>
          <p:cNvPr id="2" name="内容占位符 1">
            <a:extLst>
              <a:ext uri="{FF2B5EF4-FFF2-40B4-BE49-F238E27FC236}">
                <a16:creationId xmlns:a16="http://schemas.microsoft.com/office/drawing/2014/main" id="{5AE4552B-155C-4C06-8CE4-C890ABACB6EB}"/>
              </a:ext>
            </a:extLst>
          </p:cNvPr>
          <p:cNvSpPr>
            <a:spLocks noGrp="1"/>
          </p:cNvSpPr>
          <p:nvPr>
            <p:ph idx="1"/>
          </p:nvPr>
        </p:nvSpPr>
        <p:spPr>
          <a:xfrm>
            <a:off x="432388" y="1857375"/>
            <a:ext cx="11661105" cy="4787743"/>
          </a:xfrm>
        </p:spPr>
        <p:txBody>
          <a:bodyPr/>
          <a:lstStyle/>
          <a:p>
            <a:r>
              <a:rPr lang="zh-CN" altLang="en-US" dirty="0">
                <a:latin typeface="华文楷体" panose="02010600040101010101" pitchFamily="2" charset="-122"/>
                <a:ea typeface="华文楷体" panose="02010600040101010101" pitchFamily="2" charset="-122"/>
                <a:cs typeface="+mn-ea"/>
                <a:sym typeface="+mn-lt"/>
              </a:rPr>
              <a:t>为防止过拟合加入正则化项（</a:t>
            </a:r>
            <a:r>
              <a:rPr lang="en-US" altLang="zh-CN" dirty="0">
                <a:latin typeface="华文楷体" panose="02010600040101010101" pitchFamily="2" charset="-122"/>
                <a:ea typeface="华文楷体" panose="02010600040101010101" pitchFamily="2" charset="-122"/>
                <a:cs typeface="+mn-ea"/>
                <a:sym typeface="+mn-lt"/>
              </a:rPr>
              <a:t>regularization</a:t>
            </a:r>
            <a:r>
              <a:rPr lang="zh-CN" altLang="en-US" dirty="0">
                <a:latin typeface="华文楷体" panose="02010600040101010101" pitchFamily="2" charset="-122"/>
                <a:ea typeface="华文楷体" panose="02010600040101010101" pitchFamily="2" charset="-122"/>
                <a:cs typeface="+mn-ea"/>
                <a:sym typeface="+mn-lt"/>
              </a:rPr>
              <a:t>），或罚项（</a:t>
            </a:r>
            <a:r>
              <a:rPr lang="en-US" altLang="zh-CN" dirty="0">
                <a:latin typeface="华文楷体" panose="02010600040101010101" pitchFamily="2" charset="-122"/>
                <a:ea typeface="华文楷体" panose="02010600040101010101" pitchFamily="2" charset="-122"/>
                <a:cs typeface="+mn-ea"/>
                <a:sym typeface="+mn-lt"/>
              </a:rPr>
              <a:t>penalty term</a:t>
            </a:r>
            <a:r>
              <a:rPr lang="zh-CN" altLang="en-US" dirty="0">
                <a:latin typeface="华文楷体" panose="02010600040101010101" pitchFamily="2" charset="-122"/>
                <a:ea typeface="华文楷体" panose="02010600040101010101" pitchFamily="2" charset="-122"/>
                <a:cs typeface="+mn-ea"/>
                <a:sym typeface="+mn-lt"/>
              </a:rPr>
              <a:t>） ：</a:t>
            </a:r>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r>
              <a:rPr lang="zh-CN" altLang="en-US" dirty="0">
                <a:latin typeface="华文楷体" panose="02010600040101010101" pitchFamily="2" charset="-122"/>
                <a:ea typeface="华文楷体" panose="02010600040101010101" pitchFamily="2" charset="-122"/>
                <a:cs typeface="+mn-ea"/>
                <a:sym typeface="+mn-lt"/>
              </a:rPr>
              <a:t>正则化项一般是模型复杂度的单调递增函数，模型越复杂，正则化值越大。比如：正则化项可以是模型参数向量的范数</a:t>
            </a:r>
            <a:r>
              <a:rPr lang="en-US" altLang="zh-CN" dirty="0">
                <a:latin typeface="华文楷体" panose="02010600040101010101" pitchFamily="2" charset="-122"/>
                <a:ea typeface="华文楷体" panose="02010600040101010101" pitchFamily="2" charset="-122"/>
                <a:cs typeface="+mn-ea"/>
                <a:sym typeface="+mn-lt"/>
              </a:rPr>
              <a:t>  </a:t>
            </a:r>
          </a:p>
          <a:p>
            <a:endParaRPr lang="en-US" altLang="zh-CN" dirty="0">
              <a:latin typeface="华文楷体" panose="02010600040101010101" pitchFamily="2" charset="-122"/>
              <a:ea typeface="华文楷体" panose="02010600040101010101" pitchFamily="2" charset="-122"/>
              <a:cs typeface="+mn-ea"/>
              <a:sym typeface="+mn-lt"/>
            </a:endParaRPr>
          </a:p>
          <a:p>
            <a:endParaRPr lang="zh-CN" altLang="en-US" dirty="0"/>
          </a:p>
        </p:txBody>
      </p:sp>
      <p:graphicFrame>
        <p:nvGraphicFramePr>
          <p:cNvPr id="11" name="对象 10">
            <a:extLst>
              <a:ext uri="{FF2B5EF4-FFF2-40B4-BE49-F238E27FC236}">
                <a16:creationId xmlns:a16="http://schemas.microsoft.com/office/drawing/2014/main" id="{C6667627-0F81-4072-8046-2D3A420AEC25}"/>
              </a:ext>
            </a:extLst>
          </p:cNvPr>
          <p:cNvGraphicFramePr>
            <a:graphicFrameLocks noChangeAspect="1"/>
          </p:cNvGraphicFramePr>
          <p:nvPr>
            <p:extLst>
              <p:ext uri="{D42A27DB-BD31-4B8C-83A1-F6EECF244321}">
                <p14:modId xmlns:p14="http://schemas.microsoft.com/office/powerpoint/2010/main" val="205433650"/>
              </p:ext>
            </p:extLst>
          </p:nvPr>
        </p:nvGraphicFramePr>
        <p:xfrm>
          <a:off x="3047503" y="2652415"/>
          <a:ext cx="4171063" cy="830319"/>
        </p:xfrm>
        <a:graphic>
          <a:graphicData uri="http://schemas.openxmlformats.org/presentationml/2006/ole">
            <mc:AlternateContent xmlns:mc="http://schemas.openxmlformats.org/markup-compatibility/2006">
              <mc:Choice xmlns:v="urn:schemas-microsoft-com:vml" Requires="v">
                <p:oleObj spid="_x0000_s8324" name="Equation" r:id="rId4" imgW="2044440" imgH="406080" progId="Equation.DSMT4">
                  <p:embed/>
                </p:oleObj>
              </mc:Choice>
              <mc:Fallback>
                <p:oleObj name="Equation" r:id="rId4" imgW="2044440" imgH="406080" progId="Equation.DSMT4">
                  <p:embed/>
                  <p:pic>
                    <p:nvPicPr>
                      <p:cNvPr id="5" name="对象 4">
                        <a:extLst>
                          <a:ext uri="{FF2B5EF4-FFF2-40B4-BE49-F238E27FC236}">
                            <a16:creationId xmlns:a16="http://schemas.microsoft.com/office/drawing/2014/main" id="{EFD222D5-E588-4FFC-9A2F-9834D3F84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503" y="2652415"/>
                        <a:ext cx="4171063" cy="830319"/>
                      </a:xfrm>
                      <a:prstGeom prst="rect">
                        <a:avLst/>
                      </a:prstGeom>
                      <a:noFill/>
                      <a:ln>
                        <a:noFill/>
                      </a:ln>
                    </p:spPr>
                  </p:pic>
                </p:oleObj>
              </mc:Fallback>
            </mc:AlternateContent>
          </a:graphicData>
        </a:graphic>
      </p:graphicFrame>
      <p:sp>
        <p:nvSpPr>
          <p:cNvPr id="13" name="文本框 12">
            <a:extLst>
              <a:ext uri="{FF2B5EF4-FFF2-40B4-BE49-F238E27FC236}">
                <a16:creationId xmlns:a16="http://schemas.microsoft.com/office/drawing/2014/main" id="{7C252CAB-58CC-483A-9227-B5E4B6D70FDB}"/>
              </a:ext>
            </a:extLst>
          </p:cNvPr>
          <p:cNvSpPr txBox="1"/>
          <p:nvPr/>
        </p:nvSpPr>
        <p:spPr>
          <a:xfrm>
            <a:off x="7705337" y="2835781"/>
            <a:ext cx="1639933" cy="523220"/>
          </a:xfrm>
          <a:prstGeom prst="rect">
            <a:avLst/>
          </a:prstGeom>
          <a:noFill/>
        </p:spPr>
        <p:txBody>
          <a:bodyPr wrap="square" rtlCol="0">
            <a:spAutoFit/>
          </a:bodyPr>
          <a:lstStyle/>
          <a:p>
            <a:r>
              <a:rPr lang="zh-CN" altLang="en-US" sz="2800" b="1" dirty="0">
                <a:solidFill>
                  <a:srgbClr val="0085B4"/>
                </a:solidFill>
                <a:latin typeface="华文楷体" panose="02010600040101010101" pitchFamily="2" charset="-122"/>
                <a:ea typeface="华文楷体" panose="02010600040101010101" pitchFamily="2" charset="-122"/>
              </a:rPr>
              <a:t>结构风险</a:t>
            </a:r>
          </a:p>
        </p:txBody>
      </p:sp>
      <p:graphicFrame>
        <p:nvGraphicFramePr>
          <p:cNvPr id="14" name="对象 13">
            <a:extLst>
              <a:ext uri="{FF2B5EF4-FFF2-40B4-BE49-F238E27FC236}">
                <a16:creationId xmlns:a16="http://schemas.microsoft.com/office/drawing/2014/main" id="{DB44FDF3-BAD4-46B6-B503-B60922959770}"/>
              </a:ext>
            </a:extLst>
          </p:cNvPr>
          <p:cNvGraphicFramePr>
            <a:graphicFrameLocks noChangeAspect="1"/>
          </p:cNvGraphicFramePr>
          <p:nvPr>
            <p:extLst>
              <p:ext uri="{D42A27DB-BD31-4B8C-83A1-F6EECF244321}">
                <p14:modId xmlns:p14="http://schemas.microsoft.com/office/powerpoint/2010/main" val="1622983931"/>
              </p:ext>
            </p:extLst>
          </p:nvPr>
        </p:nvGraphicFramePr>
        <p:xfrm>
          <a:off x="2676273" y="4661080"/>
          <a:ext cx="4289383" cy="805691"/>
        </p:xfrm>
        <a:graphic>
          <a:graphicData uri="http://schemas.openxmlformats.org/presentationml/2006/ole">
            <mc:AlternateContent xmlns:mc="http://schemas.openxmlformats.org/markup-compatibility/2006">
              <mc:Choice xmlns:v="urn:schemas-microsoft-com:vml" Requires="v">
                <p:oleObj spid="_x0000_s8325" name="Equation" r:id="rId6" imgW="2158920" imgH="406080" progId="Equation.DSMT4">
                  <p:embed/>
                </p:oleObj>
              </mc:Choice>
              <mc:Fallback>
                <p:oleObj name="Equation" r:id="rId6" imgW="2158920" imgH="406080" progId="Equation.DSMT4">
                  <p:embed/>
                  <p:pic>
                    <p:nvPicPr>
                      <p:cNvPr id="7" name="对象 6">
                        <a:extLst>
                          <a:ext uri="{FF2B5EF4-FFF2-40B4-BE49-F238E27FC236}">
                            <a16:creationId xmlns:a16="http://schemas.microsoft.com/office/drawing/2014/main" id="{C5FB066E-649D-43BF-86C4-CC0D9B81FFC5}"/>
                          </a:ext>
                        </a:extLst>
                      </p:cNvPr>
                      <p:cNvPicPr/>
                      <p:nvPr/>
                    </p:nvPicPr>
                    <p:blipFill>
                      <a:blip r:embed="rId7"/>
                      <a:stretch>
                        <a:fillRect/>
                      </a:stretch>
                    </p:blipFill>
                    <p:spPr>
                      <a:xfrm>
                        <a:off x="2676273" y="4661080"/>
                        <a:ext cx="4289383" cy="80569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F8B338C-5A66-4CF8-AFF6-F7DB41FA29FE}"/>
              </a:ext>
            </a:extLst>
          </p:cNvPr>
          <p:cNvGraphicFramePr>
            <a:graphicFrameLocks noChangeAspect="1"/>
          </p:cNvGraphicFramePr>
          <p:nvPr>
            <p:extLst>
              <p:ext uri="{D42A27DB-BD31-4B8C-83A1-F6EECF244321}">
                <p14:modId xmlns:p14="http://schemas.microsoft.com/office/powerpoint/2010/main" val="4292480622"/>
              </p:ext>
            </p:extLst>
          </p:nvPr>
        </p:nvGraphicFramePr>
        <p:xfrm>
          <a:off x="2676273" y="5575658"/>
          <a:ext cx="4213849" cy="805691"/>
        </p:xfrm>
        <a:graphic>
          <a:graphicData uri="http://schemas.openxmlformats.org/presentationml/2006/ole">
            <mc:AlternateContent xmlns:mc="http://schemas.openxmlformats.org/markup-compatibility/2006">
              <mc:Choice xmlns:v="urn:schemas-microsoft-com:vml" Requires="v">
                <p:oleObj spid="_x0000_s8326" name="Equation" r:id="rId8" imgW="2120760" imgH="406080" progId="Equation.DSMT4">
                  <p:embed/>
                </p:oleObj>
              </mc:Choice>
              <mc:Fallback>
                <p:oleObj name="Equation" r:id="rId8" imgW="2120760" imgH="406080" progId="Equation.DSMT4">
                  <p:embed/>
                  <p:pic>
                    <p:nvPicPr>
                      <p:cNvPr id="9" name="对象 8">
                        <a:extLst>
                          <a:ext uri="{FF2B5EF4-FFF2-40B4-BE49-F238E27FC236}">
                            <a16:creationId xmlns:a16="http://schemas.microsoft.com/office/drawing/2014/main" id="{F1CE687E-E96B-479D-AA3B-7751E2719368}"/>
                          </a:ext>
                        </a:extLst>
                      </p:cNvPr>
                      <p:cNvPicPr/>
                      <p:nvPr/>
                    </p:nvPicPr>
                    <p:blipFill>
                      <a:blip r:embed="rId9"/>
                      <a:stretch>
                        <a:fillRect/>
                      </a:stretch>
                    </p:blipFill>
                    <p:spPr>
                      <a:xfrm>
                        <a:off x="2676273" y="5575658"/>
                        <a:ext cx="4213849" cy="80569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287D347-6760-45C7-A797-6D8DC455A79F}"/>
                  </a:ext>
                </a:extLst>
              </p:cNvPr>
              <p:cNvSpPr txBox="1"/>
              <p:nvPr/>
            </p:nvSpPr>
            <p:spPr>
              <a:xfrm>
                <a:off x="7407120" y="4825316"/>
                <a:ext cx="1274324" cy="461665"/>
              </a:xfrm>
              <a:prstGeom prst="rect">
                <a:avLst/>
              </a:prstGeom>
              <a:noFill/>
            </p:spPr>
            <p:txBody>
              <a:bodyPr wrap="square" rtlCol="0">
                <a:spAutoFit/>
              </a:bodyPr>
              <a:lstStyle/>
              <a:p>
                <a14:m>
                  <m:oMath xmlns:m="http://schemas.openxmlformats.org/officeDocument/2006/math">
                    <m:sSub>
                      <m:sSubPr>
                        <m:ctrlPr>
                          <a:rPr lang="el-GR" altLang="zh-CN" sz="2400" b="1" i="1">
                            <a:solidFill>
                              <a:srgbClr val="0085B4"/>
                            </a:solidFill>
                            <a:latin typeface="Cambria Math" panose="02040503050406030204" pitchFamily="18" charset="0"/>
                          </a:rPr>
                        </m:ctrlPr>
                      </m:sSubPr>
                      <m:e>
                        <m:r>
                          <a:rPr lang="zh-CN" altLang="el-GR" sz="2400" b="1" i="1">
                            <a:solidFill>
                              <a:srgbClr val="0085B4"/>
                            </a:solidFill>
                            <a:latin typeface="Cambria Math" panose="02040503050406030204" pitchFamily="18" charset="0"/>
                          </a:rPr>
                          <m:t>𝜾</m:t>
                        </m:r>
                      </m:e>
                      <m:sub>
                        <m:r>
                          <a:rPr lang="en-US" altLang="zh-CN" sz="2400" b="1" i="1">
                            <a:solidFill>
                              <a:srgbClr val="0085B4"/>
                            </a:solidFill>
                            <a:latin typeface="Cambria Math" panose="02040503050406030204" pitchFamily="18" charset="0"/>
                          </a:rPr>
                          <m:t>𝟐</m:t>
                        </m:r>
                      </m:sub>
                    </m:sSub>
                  </m:oMath>
                </a14:m>
                <a:r>
                  <a:rPr lang="zh-CN" altLang="en-US" sz="2400" b="1" dirty="0">
                    <a:solidFill>
                      <a:srgbClr val="0085B4"/>
                    </a:solidFill>
                    <a:latin typeface="华文楷体" panose="02010600040101010101" pitchFamily="2" charset="-122"/>
                    <a:ea typeface="华文楷体" panose="02010600040101010101" pitchFamily="2" charset="-122"/>
                  </a:rPr>
                  <a:t>范数</a:t>
                </a:r>
                <a:endParaRPr lang="zh-CN" altLang="en-US" sz="2400" b="1" dirty="0">
                  <a:solidFill>
                    <a:srgbClr val="000000"/>
                  </a:solidFill>
                  <a:latin typeface="华文楷体" panose="02010600040101010101" pitchFamily="2" charset="-122"/>
                  <a:ea typeface="华文楷体" panose="02010600040101010101" pitchFamily="2" charset="-122"/>
                </a:endParaRPr>
              </a:p>
            </p:txBody>
          </p:sp>
        </mc:Choice>
        <mc:Fallback xmlns="">
          <p:sp>
            <p:nvSpPr>
              <p:cNvPr id="16" name="文本框 15">
                <a:extLst>
                  <a:ext uri="{FF2B5EF4-FFF2-40B4-BE49-F238E27FC236}">
                    <a16:creationId xmlns:a16="http://schemas.microsoft.com/office/drawing/2014/main" id="{F287D347-6760-45C7-A797-6D8DC455A79F}"/>
                  </a:ext>
                </a:extLst>
              </p:cNvPr>
              <p:cNvSpPr txBox="1">
                <a:spLocks noRot="1" noChangeAspect="1" noMove="1" noResize="1" noEditPoints="1" noAdjustHandles="1" noChangeArrowheads="1" noChangeShapeType="1" noTextEdit="1"/>
              </p:cNvSpPr>
              <p:nvPr/>
            </p:nvSpPr>
            <p:spPr>
              <a:xfrm>
                <a:off x="7407120" y="4825316"/>
                <a:ext cx="1274324" cy="461665"/>
              </a:xfrm>
              <a:prstGeom prst="rect">
                <a:avLst/>
              </a:prstGeom>
              <a:blipFill>
                <a:blip r:embed="rId10"/>
                <a:stretch>
                  <a:fillRect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B3AA151-A7F6-4306-AFF9-7F470D1F611F}"/>
                  </a:ext>
                </a:extLst>
              </p:cNvPr>
              <p:cNvSpPr txBox="1"/>
              <p:nvPr/>
            </p:nvSpPr>
            <p:spPr>
              <a:xfrm>
                <a:off x="7486633" y="5747671"/>
                <a:ext cx="1274324" cy="461665"/>
              </a:xfrm>
              <a:prstGeom prst="rect">
                <a:avLst/>
              </a:prstGeom>
              <a:noFill/>
            </p:spPr>
            <p:txBody>
              <a:bodyPr wrap="square" rtlCol="0">
                <a:spAutoFit/>
              </a:bodyPr>
              <a:lstStyle/>
              <a:p>
                <a14:m>
                  <m:oMath xmlns:m="http://schemas.openxmlformats.org/officeDocument/2006/math">
                    <m:sSub>
                      <m:sSubPr>
                        <m:ctrlPr>
                          <a:rPr lang="el-GR" altLang="zh-CN" sz="2400" b="1" i="1">
                            <a:solidFill>
                              <a:srgbClr val="0085B4"/>
                            </a:solidFill>
                            <a:latin typeface="Cambria Math" panose="02040503050406030204" pitchFamily="18" charset="0"/>
                          </a:rPr>
                        </m:ctrlPr>
                      </m:sSubPr>
                      <m:e>
                        <m:r>
                          <a:rPr lang="zh-CN" altLang="el-GR" sz="2400" b="1" i="1">
                            <a:solidFill>
                              <a:srgbClr val="0085B4"/>
                            </a:solidFill>
                            <a:latin typeface="Cambria Math" panose="02040503050406030204" pitchFamily="18" charset="0"/>
                          </a:rPr>
                          <m:t>𝜾</m:t>
                        </m:r>
                      </m:e>
                      <m:sub>
                        <m:r>
                          <a:rPr lang="en-US" altLang="zh-CN" sz="2400" b="1" i="1">
                            <a:solidFill>
                              <a:srgbClr val="0085B4"/>
                            </a:solidFill>
                            <a:latin typeface="Cambria Math" panose="02040503050406030204" pitchFamily="18" charset="0"/>
                          </a:rPr>
                          <m:t>𝟏</m:t>
                        </m:r>
                      </m:sub>
                    </m:sSub>
                  </m:oMath>
                </a14:m>
                <a:r>
                  <a:rPr lang="zh-CN" altLang="en-US" sz="2400" b="1" dirty="0">
                    <a:solidFill>
                      <a:srgbClr val="0085B4"/>
                    </a:solidFill>
                    <a:latin typeface="华文楷体" panose="02010600040101010101" pitchFamily="2" charset="-122"/>
                    <a:ea typeface="华文楷体" panose="02010600040101010101" pitchFamily="2" charset="-122"/>
                  </a:rPr>
                  <a:t>范数</a:t>
                </a:r>
                <a:endParaRPr lang="zh-CN" altLang="en-US" sz="2400" b="1" dirty="0">
                  <a:solidFill>
                    <a:srgbClr val="000000"/>
                  </a:solidFill>
                  <a:latin typeface="华文楷体" panose="02010600040101010101" pitchFamily="2" charset="-122"/>
                  <a:ea typeface="华文楷体" panose="02010600040101010101" pitchFamily="2" charset="-122"/>
                </a:endParaRPr>
              </a:p>
            </p:txBody>
          </p:sp>
        </mc:Choice>
        <mc:Fallback xmlns="">
          <p:sp>
            <p:nvSpPr>
              <p:cNvPr id="20" name="文本框 19">
                <a:extLst>
                  <a:ext uri="{FF2B5EF4-FFF2-40B4-BE49-F238E27FC236}">
                    <a16:creationId xmlns:a16="http://schemas.microsoft.com/office/drawing/2014/main" id="{DB3AA151-A7F6-4306-AFF9-7F470D1F611F}"/>
                  </a:ext>
                </a:extLst>
              </p:cNvPr>
              <p:cNvSpPr txBox="1">
                <a:spLocks noRot="1" noChangeAspect="1" noMove="1" noResize="1" noEditPoints="1" noAdjustHandles="1" noChangeArrowheads="1" noChangeShapeType="1" noTextEdit="1"/>
              </p:cNvSpPr>
              <p:nvPr/>
            </p:nvSpPr>
            <p:spPr>
              <a:xfrm>
                <a:off x="7486633" y="5747671"/>
                <a:ext cx="1274324" cy="461665"/>
              </a:xfrm>
              <a:prstGeom prst="rect">
                <a:avLst/>
              </a:prstGeom>
              <a:blipFill>
                <a:blip r:embed="rId11"/>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96276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CB2B543-5C9E-41EA-9D73-248B76AFF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189" y="314213"/>
            <a:ext cx="7785811" cy="6543787"/>
          </a:xfrm>
          <a:prstGeom prst="rect">
            <a:avLst/>
          </a:prstGeom>
          <a:noFill/>
          <a:ln>
            <a:noFill/>
          </a:ln>
        </p:spPr>
      </p:pic>
      <p:sp>
        <p:nvSpPr>
          <p:cNvPr id="5" name="文本框 4">
            <a:extLst>
              <a:ext uri="{FF2B5EF4-FFF2-40B4-BE49-F238E27FC236}">
                <a16:creationId xmlns:a16="http://schemas.microsoft.com/office/drawing/2014/main" id="{554A052A-A015-4001-9FEA-A37635E974E3}"/>
              </a:ext>
            </a:extLst>
          </p:cNvPr>
          <p:cNvSpPr txBox="1"/>
          <p:nvPr/>
        </p:nvSpPr>
        <p:spPr>
          <a:xfrm>
            <a:off x="432388" y="1326852"/>
            <a:ext cx="11238913" cy="4462760"/>
          </a:xfrm>
          <a:prstGeom prst="rect">
            <a:avLst/>
          </a:prstGeom>
          <a:noFill/>
        </p:spPr>
        <p:txBody>
          <a:bodyPr wrap="square" rtlCol="0">
            <a:spAutoFit/>
          </a:bodyPr>
          <a:lstStyle/>
          <a:p>
            <a:pPr marL="342891" indent="-342891">
              <a:buFont typeface="Arial" panose="020B0604020202020204" pitchFamily="34" charset="0"/>
              <a:buChar char="•"/>
            </a:pPr>
            <a:r>
              <a:rPr lang="zh-CN" altLang="en-US" sz="2800" b="1" dirty="0">
                <a:solidFill>
                  <a:srgbClr val="0085B4"/>
                </a:solidFill>
                <a:latin typeface="华文楷体" panose="02010600040101010101" pitchFamily="2" charset="-122"/>
                <a:ea typeface="华文楷体" panose="02010600040101010101" pitchFamily="2" charset="-122"/>
                <a:cs typeface="+mn-ea"/>
                <a:sym typeface="+mn-lt"/>
              </a:rPr>
              <a:t>算法</a:t>
            </a:r>
            <a:endParaRPr lang="en-US" altLang="zh-CN" sz="2800" b="1" dirty="0">
              <a:solidFill>
                <a:srgbClr val="0085B4"/>
              </a:solidFill>
              <a:latin typeface="华文楷体" panose="02010600040101010101" pitchFamily="2" charset="-122"/>
              <a:ea typeface="华文楷体" panose="02010600040101010101" pitchFamily="2" charset="-122"/>
              <a:cs typeface="+mn-ea"/>
              <a:sym typeface="+mn-lt"/>
            </a:endParaRPr>
          </a:p>
          <a:p>
            <a:endParaRPr lang="en-US" altLang="zh-CN" sz="2800" dirty="0">
              <a:latin typeface="华文楷体" panose="02010600040101010101" pitchFamily="2" charset="-122"/>
              <a:ea typeface="华文楷体" panose="02010600040101010101" pitchFamily="2" charset="-122"/>
              <a:cs typeface="+mn-ea"/>
              <a:sym typeface="+mn-lt"/>
            </a:endParaRPr>
          </a:p>
          <a:p>
            <a:pPr marL="342891" indent="-342891">
              <a:buFont typeface="Arial" panose="020B0604020202020204" pitchFamily="34" charset="0"/>
              <a:buChar char="•"/>
            </a:pPr>
            <a:r>
              <a:rPr lang="zh-CN" altLang="en-US" sz="2800" dirty="0">
                <a:solidFill>
                  <a:srgbClr val="FF0000"/>
                </a:solidFill>
                <a:latin typeface="华文楷体" panose="02010600040101010101" pitchFamily="2" charset="-122"/>
                <a:ea typeface="华文楷体" panose="02010600040101010101" pitchFamily="2" charset="-122"/>
                <a:cs typeface="+mn-ea"/>
                <a:sym typeface="+mn-lt"/>
              </a:rPr>
              <a:t>解析解</a:t>
            </a:r>
            <a:endParaRPr lang="en-US" altLang="zh-CN" sz="2800" dirty="0">
              <a:solidFill>
                <a:srgbClr val="FF0000"/>
              </a:solidFill>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mn-ea"/>
                <a:sym typeface="+mn-lt"/>
              </a:rPr>
              <a:t>最小二乘法</a:t>
            </a:r>
            <a:endParaRPr lang="en-US" altLang="zh-CN" sz="2400" dirty="0">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endParaRPr lang="en-US" altLang="zh-CN" sz="2400" dirty="0">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endParaRPr lang="en-US" altLang="zh-CN" sz="2800" dirty="0">
              <a:latin typeface="华文楷体" panose="02010600040101010101" pitchFamily="2" charset="-122"/>
              <a:ea typeface="华文楷体" panose="02010600040101010101" pitchFamily="2" charset="-122"/>
              <a:cs typeface="+mn-ea"/>
              <a:sym typeface="+mn-lt"/>
            </a:endParaRPr>
          </a:p>
          <a:p>
            <a:pPr marL="342891" indent="-342891">
              <a:buFont typeface="Arial" panose="020B0604020202020204" pitchFamily="34" charset="0"/>
              <a:buChar char="•"/>
            </a:pPr>
            <a:r>
              <a:rPr lang="zh-CN" altLang="en-US" sz="2800" dirty="0">
                <a:solidFill>
                  <a:srgbClr val="FF0000"/>
                </a:solidFill>
                <a:latin typeface="华文楷体" panose="02010600040101010101" pitchFamily="2" charset="-122"/>
                <a:ea typeface="华文楷体" panose="02010600040101010101" pitchFamily="2" charset="-122"/>
                <a:cs typeface="+mn-ea"/>
                <a:sym typeface="+mn-lt"/>
              </a:rPr>
              <a:t>优化问题</a:t>
            </a:r>
            <a:endParaRPr lang="en-US" altLang="zh-CN" sz="2800" dirty="0">
              <a:solidFill>
                <a:srgbClr val="FF0000"/>
              </a:solidFill>
              <a:latin typeface="华文楷体" panose="02010600040101010101" pitchFamily="2" charset="-122"/>
              <a:ea typeface="华文楷体" panose="02010600040101010101" pitchFamily="2" charset="-122"/>
              <a:cs typeface="+mn-ea"/>
              <a:sym typeface="+mn-lt"/>
            </a:endParaRPr>
          </a:p>
          <a:p>
            <a:pPr marL="800080" lvl="1" indent="-34289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mn-ea"/>
                <a:sym typeface="+mn-lt"/>
              </a:rPr>
              <a:t>如何找到全局最优解</a:t>
            </a:r>
            <a:endParaRPr lang="en-US" altLang="zh-CN" sz="2400" dirty="0">
              <a:latin typeface="华文楷体" panose="02010600040101010101" pitchFamily="2" charset="-122"/>
              <a:ea typeface="华文楷体" panose="02010600040101010101" pitchFamily="2" charset="-122"/>
              <a:cs typeface="+mn-ea"/>
              <a:sym typeface="+mn-lt"/>
            </a:endParaRPr>
          </a:p>
          <a:p>
            <a:pPr lvl="1"/>
            <a:endParaRPr lang="en-US" altLang="zh-CN" sz="2400" dirty="0">
              <a:latin typeface="华文楷体" panose="02010600040101010101" pitchFamily="2" charset="-122"/>
              <a:ea typeface="华文楷体" panose="02010600040101010101" pitchFamily="2" charset="-122"/>
              <a:cs typeface="+mn-ea"/>
              <a:sym typeface="+mn-lt"/>
            </a:endParaRPr>
          </a:p>
          <a:p>
            <a:pPr lvl="1"/>
            <a:r>
              <a:rPr lang="zh-CN" altLang="en-US" sz="2400" dirty="0">
                <a:latin typeface="华文楷体" panose="02010600040101010101" pitchFamily="2" charset="-122"/>
                <a:ea typeface="华文楷体" panose="02010600040101010101" pitchFamily="2" charset="-122"/>
                <a:cs typeface="+mn-ea"/>
                <a:sym typeface="+mn-lt"/>
              </a:rPr>
              <a:t>利用已有的优化算法</a:t>
            </a:r>
            <a:endParaRPr lang="en-US" altLang="zh-CN" sz="2400" dirty="0">
              <a:latin typeface="华文楷体" panose="02010600040101010101" pitchFamily="2" charset="-122"/>
              <a:ea typeface="华文楷体" panose="02010600040101010101" pitchFamily="2" charset="-122"/>
              <a:cs typeface="+mn-ea"/>
              <a:sym typeface="+mn-lt"/>
            </a:endParaRPr>
          </a:p>
          <a:p>
            <a:pPr lvl="1"/>
            <a:r>
              <a:rPr lang="zh-CN" altLang="en-US" sz="2400" dirty="0">
                <a:latin typeface="华文楷体" panose="02010600040101010101" pitchFamily="2" charset="-122"/>
                <a:ea typeface="华文楷体" panose="02010600040101010101" pitchFamily="2" charset="-122"/>
                <a:cs typeface="+mn-ea"/>
                <a:sym typeface="+mn-lt"/>
              </a:rPr>
              <a:t>有时也需要开发</a:t>
            </a:r>
            <a:endParaRPr lang="en-US" altLang="zh-CN" sz="2400" dirty="0">
              <a:latin typeface="华文楷体" panose="02010600040101010101" pitchFamily="2" charset="-122"/>
              <a:ea typeface="华文楷体" panose="02010600040101010101" pitchFamily="2" charset="-122"/>
              <a:cs typeface="+mn-ea"/>
              <a:sym typeface="+mn-lt"/>
            </a:endParaRPr>
          </a:p>
        </p:txBody>
      </p:sp>
      <p:sp>
        <p:nvSpPr>
          <p:cNvPr id="7" name="标题 6">
            <a:extLst>
              <a:ext uri="{FF2B5EF4-FFF2-40B4-BE49-F238E27FC236}">
                <a16:creationId xmlns:a16="http://schemas.microsoft.com/office/drawing/2014/main" id="{2B82E3CF-4B40-437C-A4BD-2B8D7F4C186C}"/>
              </a:ext>
            </a:extLst>
          </p:cNvPr>
          <p:cNvSpPr>
            <a:spLocks noGrp="1"/>
          </p:cNvSpPr>
          <p:nvPr>
            <p:ph type="title"/>
          </p:nvPr>
        </p:nvSpPr>
        <p:spPr/>
        <p:txBody>
          <a:bodyPr/>
          <a:lstStyle/>
          <a:p>
            <a:r>
              <a:rPr lang="zh-CN" altLang="en-US" dirty="0"/>
              <a:t>机器学习三要素</a:t>
            </a:r>
          </a:p>
        </p:txBody>
      </p:sp>
    </p:spTree>
    <p:extLst>
      <p:ext uri="{BB962C8B-B14F-4D97-AF65-F5344CB8AC3E}">
        <p14:creationId xmlns:p14="http://schemas.microsoft.com/office/powerpoint/2010/main" val="14397830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4702" y="1283831"/>
            <a:ext cx="11080558" cy="4290337"/>
            <a:chOff x="511207" y="1108389"/>
            <a:chExt cx="11080558" cy="4290337"/>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12994" b="18401"/>
            <a:stretch/>
          </p:blipFill>
          <p:spPr>
            <a:xfrm>
              <a:off x="511207" y="1114449"/>
              <a:ext cx="11080558" cy="4277576"/>
            </a:xfrm>
            <a:prstGeom prst="rect">
              <a:avLst/>
            </a:prstGeom>
          </p:spPr>
        </p:pic>
        <p:sp>
          <p:nvSpPr>
            <p:cNvPr id="19" name="矩形 18"/>
            <p:cNvSpPr/>
            <p:nvPr/>
          </p:nvSpPr>
          <p:spPr>
            <a:xfrm>
              <a:off x="744110" y="1108389"/>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矩形 19"/>
            <p:cNvSpPr/>
            <p:nvPr/>
          </p:nvSpPr>
          <p:spPr>
            <a:xfrm>
              <a:off x="511207" y="1110515"/>
              <a:ext cx="11074297"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7550785" y="1304290"/>
            <a:ext cx="2247265" cy="1568450"/>
          </a:xfrm>
          <a:prstGeom prst="rect">
            <a:avLst/>
          </a:prstGeom>
          <a:noFill/>
        </p:spPr>
        <p:txBody>
          <a:bodyPr wrap="square" rtlCol="0">
            <a:spAutoFit/>
          </a:bodyPr>
          <a:lstStyle/>
          <a:p>
            <a:pPr algn="ctr"/>
            <a:r>
              <a:rPr lang="en-US" altLang="zh-CN" sz="9600">
                <a:solidFill>
                  <a:schemeClr val="bg1"/>
                </a:solidFill>
                <a:latin typeface="微软雅黑" panose="020B0503020204020204" pitchFamily="34" charset="-122"/>
                <a:ea typeface="微软雅黑" panose="020B0503020204020204" pitchFamily="34" charset="-122"/>
              </a:rPr>
              <a:t>03</a:t>
            </a:r>
          </a:p>
        </p:txBody>
      </p:sp>
      <p:sp>
        <p:nvSpPr>
          <p:cNvPr id="10" name="文本框 9">
            <a:extLst>
              <a:ext uri="{FF2B5EF4-FFF2-40B4-BE49-F238E27FC236}">
                <a16:creationId xmlns:a16="http://schemas.microsoft.com/office/drawing/2014/main" id="{963FEB25-775F-40DF-A9EA-BAEC0DE009A6}"/>
              </a:ext>
            </a:extLst>
          </p:cNvPr>
          <p:cNvSpPr txBox="1"/>
          <p:nvPr/>
        </p:nvSpPr>
        <p:spPr>
          <a:xfrm>
            <a:off x="7550785" y="3157198"/>
            <a:ext cx="2135312"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模型评估</a:t>
            </a:r>
          </a:p>
        </p:txBody>
      </p:sp>
    </p:spTree>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A0B6-E12A-4E4A-8F03-5D001D12657F}"/>
              </a:ext>
            </a:extLst>
          </p:cNvPr>
          <p:cNvSpPr>
            <a:spLocks noGrp="1"/>
          </p:cNvSpPr>
          <p:nvPr>
            <p:ph type="title"/>
          </p:nvPr>
        </p:nvSpPr>
        <p:spPr/>
        <p:txBody>
          <a:bodyPr/>
          <a:lstStyle/>
          <a:p>
            <a:r>
              <a:rPr lang="zh-CN" altLang="en-US" dirty="0"/>
              <a:t>模型评估</a:t>
            </a:r>
          </a:p>
        </p:txBody>
      </p:sp>
      <p:sp>
        <p:nvSpPr>
          <p:cNvPr id="3" name="内容占位符 2">
            <a:extLst>
              <a:ext uri="{FF2B5EF4-FFF2-40B4-BE49-F238E27FC236}">
                <a16:creationId xmlns:a16="http://schemas.microsoft.com/office/drawing/2014/main" id="{2CE7AECE-B9FC-43D2-9E8D-487ED5A08F74}"/>
              </a:ext>
            </a:extLst>
          </p:cNvPr>
          <p:cNvSpPr>
            <a:spLocks noGrp="1"/>
          </p:cNvSpPr>
          <p:nvPr>
            <p:ph idx="1"/>
          </p:nvPr>
        </p:nvSpPr>
        <p:spPr/>
        <p:txBody>
          <a:bodyPr/>
          <a:lstStyle/>
          <a:p>
            <a:r>
              <a:rPr lang="zh-CN" altLang="en-US" dirty="0">
                <a:solidFill>
                  <a:srgbClr val="0070C0"/>
                </a:solidFill>
              </a:rPr>
              <a:t>训练误差</a:t>
            </a:r>
            <a:r>
              <a:rPr lang="en-US" altLang="zh-CN" dirty="0">
                <a:solidFill>
                  <a:srgbClr val="0070C0"/>
                </a:solidFill>
              </a:rPr>
              <a:t>&amp;</a:t>
            </a:r>
            <a:r>
              <a:rPr lang="zh-CN" altLang="en-US" dirty="0">
                <a:solidFill>
                  <a:srgbClr val="0070C0"/>
                </a:solidFill>
              </a:rPr>
              <a:t>测试误差</a:t>
            </a:r>
            <a:endParaRPr lang="en-US" altLang="zh-CN" dirty="0">
              <a:solidFill>
                <a:srgbClr val="0070C0"/>
              </a:solidFill>
            </a:endParaRPr>
          </a:p>
          <a:p>
            <a:pPr lvl="1"/>
            <a:r>
              <a:rPr lang="zh-CN" altLang="en-US" dirty="0"/>
              <a:t>损失函数给定是，基于损失函数的模型的训练误差和测试误差称为学习方法评估的标准</a:t>
            </a:r>
            <a:endParaRPr lang="en-US" altLang="zh-CN" dirty="0"/>
          </a:p>
          <a:p>
            <a:pPr lvl="1"/>
            <a:r>
              <a:rPr lang="zh-CN" altLang="en-US" dirty="0"/>
              <a:t>训练误差：</a:t>
            </a:r>
            <a:endParaRPr lang="en-US" altLang="zh-CN" dirty="0"/>
          </a:p>
          <a:p>
            <a:pPr lvl="1"/>
            <a:r>
              <a:rPr lang="zh-CN" altLang="en-US" dirty="0"/>
              <a:t>测试误差：</a:t>
            </a:r>
            <a:endParaRPr lang="en-US" altLang="zh-CN" dirty="0"/>
          </a:p>
          <a:p>
            <a:pPr lvl="1">
              <a:spcBef>
                <a:spcPts val="1200"/>
              </a:spcBef>
            </a:pPr>
            <a:r>
              <a:rPr lang="zh-CN" altLang="en-US" dirty="0">
                <a:solidFill>
                  <a:srgbClr val="FF0000"/>
                </a:solidFill>
              </a:rPr>
              <a:t>目标：测试误差越小越好</a:t>
            </a:r>
          </a:p>
        </p:txBody>
      </p:sp>
      <p:graphicFrame>
        <p:nvGraphicFramePr>
          <p:cNvPr id="4" name="对象 3">
            <a:extLst>
              <a:ext uri="{FF2B5EF4-FFF2-40B4-BE49-F238E27FC236}">
                <a16:creationId xmlns:a16="http://schemas.microsoft.com/office/drawing/2014/main" id="{9AB0B3F9-4399-4C47-B2EE-D786EF8663DD}"/>
              </a:ext>
            </a:extLst>
          </p:cNvPr>
          <p:cNvGraphicFramePr>
            <a:graphicFrameLocks noChangeAspect="1"/>
          </p:cNvGraphicFramePr>
          <p:nvPr>
            <p:extLst>
              <p:ext uri="{D42A27DB-BD31-4B8C-83A1-F6EECF244321}">
                <p14:modId xmlns:p14="http://schemas.microsoft.com/office/powerpoint/2010/main" val="948835711"/>
              </p:ext>
            </p:extLst>
          </p:nvPr>
        </p:nvGraphicFramePr>
        <p:xfrm>
          <a:off x="2696582" y="3329762"/>
          <a:ext cx="2769940" cy="720188"/>
        </p:xfrm>
        <a:graphic>
          <a:graphicData uri="http://schemas.openxmlformats.org/presentationml/2006/ole">
            <mc:AlternateContent xmlns:mc="http://schemas.openxmlformats.org/markup-compatibility/2006">
              <mc:Choice xmlns:v="urn:schemas-microsoft-com:vml" Requires="v">
                <p:oleObj spid="_x0000_s9278" name="Equation" r:id="rId3" imgW="1587240" imgH="406080" progId="Equation.DSMT4">
                  <p:embed/>
                </p:oleObj>
              </mc:Choice>
              <mc:Fallback>
                <p:oleObj name="Equation" r:id="rId3" imgW="1587240" imgH="406080" progId="Equation.DSMT4">
                  <p:embed/>
                  <p:pic>
                    <p:nvPicPr>
                      <p:cNvPr id="10" name="对象 9">
                        <a:extLst>
                          <a:ext uri="{FF2B5EF4-FFF2-40B4-BE49-F238E27FC236}">
                            <a16:creationId xmlns:a16="http://schemas.microsoft.com/office/drawing/2014/main" id="{34D17CB8-DBB1-4E30-83F9-8F18169F567F}"/>
                          </a:ext>
                        </a:extLst>
                      </p:cNvPr>
                      <p:cNvPicPr/>
                      <p:nvPr/>
                    </p:nvPicPr>
                    <p:blipFill>
                      <a:blip r:embed="rId4"/>
                      <a:stretch>
                        <a:fillRect/>
                      </a:stretch>
                    </p:blipFill>
                    <p:spPr>
                      <a:xfrm>
                        <a:off x="2696582" y="3329762"/>
                        <a:ext cx="2769940" cy="72018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EF12FDF3-228B-4E9E-8D4F-16B346C71813}"/>
              </a:ext>
            </a:extLst>
          </p:cNvPr>
          <p:cNvGraphicFramePr>
            <a:graphicFrameLocks noChangeAspect="1"/>
          </p:cNvGraphicFramePr>
          <p:nvPr>
            <p:extLst>
              <p:ext uri="{D42A27DB-BD31-4B8C-83A1-F6EECF244321}">
                <p14:modId xmlns:p14="http://schemas.microsoft.com/office/powerpoint/2010/main" val="1222377829"/>
              </p:ext>
            </p:extLst>
          </p:nvPr>
        </p:nvGraphicFramePr>
        <p:xfrm>
          <a:off x="2696582" y="3965683"/>
          <a:ext cx="2610914" cy="767704"/>
        </p:xfrm>
        <a:graphic>
          <a:graphicData uri="http://schemas.openxmlformats.org/presentationml/2006/ole">
            <mc:AlternateContent xmlns:mc="http://schemas.openxmlformats.org/markup-compatibility/2006">
              <mc:Choice xmlns:v="urn:schemas-microsoft-com:vml" Requires="v">
                <p:oleObj spid="_x0000_s9279" name="Equation" r:id="rId5" imgW="1384200" imgH="406080" progId="Equation.DSMT4">
                  <p:embed/>
                </p:oleObj>
              </mc:Choice>
              <mc:Fallback>
                <p:oleObj name="Equation" r:id="rId5" imgW="1384200" imgH="406080" progId="Equation.DSMT4">
                  <p:embed/>
                  <p:pic>
                    <p:nvPicPr>
                      <p:cNvPr id="11" name="对象 10">
                        <a:extLst>
                          <a:ext uri="{FF2B5EF4-FFF2-40B4-BE49-F238E27FC236}">
                            <a16:creationId xmlns:a16="http://schemas.microsoft.com/office/drawing/2014/main" id="{9E4A7E42-C557-4BA4-868A-3A33B582C91D}"/>
                          </a:ext>
                        </a:extLst>
                      </p:cNvPr>
                      <p:cNvPicPr/>
                      <p:nvPr/>
                    </p:nvPicPr>
                    <p:blipFill>
                      <a:blip r:embed="rId6"/>
                      <a:stretch>
                        <a:fillRect/>
                      </a:stretch>
                    </p:blipFill>
                    <p:spPr>
                      <a:xfrm>
                        <a:off x="2696582" y="3965683"/>
                        <a:ext cx="2610914" cy="767704"/>
                      </a:xfrm>
                      <a:prstGeom prst="rect">
                        <a:avLst/>
                      </a:prstGeom>
                    </p:spPr>
                  </p:pic>
                </p:oleObj>
              </mc:Fallback>
            </mc:AlternateContent>
          </a:graphicData>
        </a:graphic>
      </p:graphicFrame>
      <p:pic>
        <p:nvPicPr>
          <p:cNvPr id="6" name="内容占位符 3">
            <a:extLst>
              <a:ext uri="{FF2B5EF4-FFF2-40B4-BE49-F238E27FC236}">
                <a16:creationId xmlns:a16="http://schemas.microsoft.com/office/drawing/2014/main" id="{ABC042D0-992C-4A1F-A23F-87E2E254148E}"/>
              </a:ext>
            </a:extLst>
          </p:cNvPr>
          <p:cNvPicPr>
            <a:picLocks noChangeAspect="1"/>
          </p:cNvPicPr>
          <p:nvPr/>
        </p:nvPicPr>
        <p:blipFill>
          <a:blip r:embed="rId7"/>
          <a:stretch>
            <a:fillRect/>
          </a:stretch>
        </p:blipFill>
        <p:spPr>
          <a:xfrm>
            <a:off x="6096000" y="3730611"/>
            <a:ext cx="4052435" cy="2488337"/>
          </a:xfrm>
          <a:prstGeom prst="rect">
            <a:avLst/>
          </a:prstGeom>
        </p:spPr>
      </p:pic>
    </p:spTree>
    <p:extLst>
      <p:ext uri="{BB962C8B-B14F-4D97-AF65-F5344CB8AC3E}">
        <p14:creationId xmlns:p14="http://schemas.microsoft.com/office/powerpoint/2010/main" val="4046521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A0B6-E12A-4E4A-8F03-5D001D12657F}"/>
              </a:ext>
            </a:extLst>
          </p:cNvPr>
          <p:cNvSpPr>
            <a:spLocks noGrp="1"/>
          </p:cNvSpPr>
          <p:nvPr>
            <p:ph type="title"/>
          </p:nvPr>
        </p:nvSpPr>
        <p:spPr/>
        <p:txBody>
          <a:bodyPr/>
          <a:lstStyle/>
          <a:p>
            <a:r>
              <a:rPr lang="zh-CN" altLang="en-US" dirty="0"/>
              <a:t>模型评估</a:t>
            </a:r>
          </a:p>
        </p:txBody>
      </p:sp>
      <p:sp>
        <p:nvSpPr>
          <p:cNvPr id="3" name="内容占位符 2">
            <a:extLst>
              <a:ext uri="{FF2B5EF4-FFF2-40B4-BE49-F238E27FC236}">
                <a16:creationId xmlns:a16="http://schemas.microsoft.com/office/drawing/2014/main" id="{2CE7AECE-B9FC-43D2-9E8D-487ED5A08F74}"/>
              </a:ext>
            </a:extLst>
          </p:cNvPr>
          <p:cNvSpPr>
            <a:spLocks noGrp="1"/>
          </p:cNvSpPr>
          <p:nvPr>
            <p:ph idx="1"/>
          </p:nvPr>
        </p:nvSpPr>
        <p:spPr/>
        <p:txBody>
          <a:bodyPr/>
          <a:lstStyle/>
          <a:p>
            <a:r>
              <a:rPr lang="zh-CN" altLang="en-US" dirty="0">
                <a:solidFill>
                  <a:srgbClr val="0070C0"/>
                </a:solidFill>
              </a:rPr>
              <a:t>过拟合</a:t>
            </a:r>
            <a:r>
              <a:rPr lang="en-US" altLang="zh-CN" dirty="0">
                <a:solidFill>
                  <a:srgbClr val="0070C0"/>
                </a:solidFill>
              </a:rPr>
              <a:t>&amp;</a:t>
            </a:r>
            <a:r>
              <a:rPr lang="zh-CN" altLang="en-US" dirty="0">
                <a:solidFill>
                  <a:srgbClr val="0070C0"/>
                </a:solidFill>
              </a:rPr>
              <a:t>泛化性</a:t>
            </a:r>
          </a:p>
          <a:p>
            <a:r>
              <a:rPr lang="zh-CN" altLang="en-US" dirty="0">
                <a:latin typeface="华文楷体" panose="02010600040101010101" pitchFamily="2" charset="-122"/>
                <a:ea typeface="华文楷体" panose="02010600040101010101" pitchFamily="2" charset="-122"/>
                <a:cs typeface="+mn-ea"/>
                <a:sym typeface="+mn-lt"/>
              </a:rPr>
              <a:t>一味的提高对训练数据的预测能力，往往使得所选模型的复杂度很高，训练数据的拟合效果过于好，就会产生“</a:t>
            </a:r>
            <a:r>
              <a:rPr lang="zh-CN" altLang="en-US" dirty="0">
                <a:solidFill>
                  <a:srgbClr val="C00000"/>
                </a:solidFill>
                <a:latin typeface="华文楷体" panose="02010600040101010101" pitchFamily="2" charset="-122"/>
                <a:ea typeface="华文楷体" panose="02010600040101010101" pitchFamily="2" charset="-122"/>
                <a:cs typeface="+mn-ea"/>
                <a:sym typeface="+mn-lt"/>
              </a:rPr>
              <a:t>过拟合</a:t>
            </a:r>
            <a:r>
              <a:rPr lang="zh-CN" altLang="en-US" dirty="0">
                <a:latin typeface="华文楷体" panose="02010600040101010101" pitchFamily="2" charset="-122"/>
                <a:ea typeface="华文楷体" panose="02010600040101010101" pitchFamily="2" charset="-122"/>
                <a:cs typeface="+mn-ea"/>
                <a:sym typeface="+mn-lt"/>
              </a:rPr>
              <a:t>”现象</a:t>
            </a:r>
            <a:endParaRPr lang="zh-CN" altLang="en-US" dirty="0"/>
          </a:p>
        </p:txBody>
      </p:sp>
      <p:pic>
        <p:nvPicPr>
          <p:cNvPr id="4" name="内容占位符 4">
            <a:extLst>
              <a:ext uri="{FF2B5EF4-FFF2-40B4-BE49-F238E27FC236}">
                <a16:creationId xmlns:a16="http://schemas.microsoft.com/office/drawing/2014/main" id="{1AE7C698-54DC-45A3-B6FE-30B8E9660907}"/>
              </a:ext>
            </a:extLst>
          </p:cNvPr>
          <p:cNvPicPr>
            <a:picLocks noChangeAspect="1"/>
          </p:cNvPicPr>
          <p:nvPr/>
        </p:nvPicPr>
        <p:blipFill>
          <a:blip r:embed="rId2"/>
          <a:stretch>
            <a:fillRect/>
          </a:stretch>
        </p:blipFill>
        <p:spPr>
          <a:xfrm>
            <a:off x="3513555" y="3584844"/>
            <a:ext cx="4825375" cy="3273156"/>
          </a:xfrm>
          <a:prstGeom prst="rect">
            <a:avLst/>
          </a:prstGeom>
        </p:spPr>
      </p:pic>
    </p:spTree>
    <p:extLst>
      <p:ext uri="{BB962C8B-B14F-4D97-AF65-F5344CB8AC3E}">
        <p14:creationId xmlns:p14="http://schemas.microsoft.com/office/powerpoint/2010/main" val="1202602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A0B6-E12A-4E4A-8F03-5D001D12657F}"/>
              </a:ext>
            </a:extLst>
          </p:cNvPr>
          <p:cNvSpPr>
            <a:spLocks noGrp="1"/>
          </p:cNvSpPr>
          <p:nvPr>
            <p:ph type="title"/>
          </p:nvPr>
        </p:nvSpPr>
        <p:spPr/>
        <p:txBody>
          <a:bodyPr/>
          <a:lstStyle/>
          <a:p>
            <a:r>
              <a:rPr lang="zh-CN" altLang="en-US" dirty="0"/>
              <a:t>模型评估</a:t>
            </a:r>
          </a:p>
        </p:txBody>
      </p:sp>
      <p:sp>
        <p:nvSpPr>
          <p:cNvPr id="3" name="内容占位符 2">
            <a:extLst>
              <a:ext uri="{FF2B5EF4-FFF2-40B4-BE49-F238E27FC236}">
                <a16:creationId xmlns:a16="http://schemas.microsoft.com/office/drawing/2014/main" id="{2CE7AECE-B9FC-43D2-9E8D-487ED5A08F74}"/>
              </a:ext>
            </a:extLst>
          </p:cNvPr>
          <p:cNvSpPr>
            <a:spLocks noGrp="1"/>
          </p:cNvSpPr>
          <p:nvPr>
            <p:ph idx="1"/>
          </p:nvPr>
        </p:nvSpPr>
        <p:spPr/>
        <p:txBody>
          <a:bodyPr/>
          <a:lstStyle/>
          <a:p>
            <a:pPr marL="342891" indent="-342891"/>
            <a:r>
              <a:rPr lang="zh-CN" altLang="en-US" dirty="0">
                <a:solidFill>
                  <a:srgbClr val="C00000"/>
                </a:solidFill>
                <a:latin typeface="华文楷体" panose="02010600040101010101" pitchFamily="2" charset="-122"/>
                <a:ea typeface="华文楷体" panose="02010600040101010101" pitchFamily="2" charset="-122"/>
                <a:cs typeface="+mn-ea"/>
                <a:sym typeface="+mn-lt"/>
              </a:rPr>
              <a:t>泛化能力</a:t>
            </a:r>
            <a:r>
              <a:rPr lang="zh-CN" altLang="en-US" dirty="0">
                <a:latin typeface="华文楷体" panose="02010600040101010101" pitchFamily="2" charset="-122"/>
                <a:ea typeface="华文楷体" panose="02010600040101010101" pitchFamily="2" charset="-122"/>
                <a:cs typeface="+mn-ea"/>
                <a:sym typeface="+mn-lt"/>
              </a:rPr>
              <a:t>：该方法学习到的模型对未知数据的预测能力</a:t>
            </a:r>
            <a:endParaRPr lang="en-US" altLang="zh-CN" dirty="0">
              <a:latin typeface="华文楷体" panose="02010600040101010101" pitchFamily="2" charset="-122"/>
              <a:ea typeface="华文楷体" panose="02010600040101010101" pitchFamily="2" charset="-122"/>
              <a:cs typeface="+mn-ea"/>
              <a:sym typeface="+mn-lt"/>
            </a:endParaRPr>
          </a:p>
          <a:p>
            <a:pPr marL="342891" indent="-342891"/>
            <a:r>
              <a:rPr lang="zh-CN" altLang="en-US" dirty="0">
                <a:solidFill>
                  <a:srgbClr val="C00000"/>
                </a:solidFill>
                <a:latin typeface="华文楷体" panose="02010600040101010101" pitchFamily="2" charset="-122"/>
                <a:ea typeface="华文楷体" panose="02010600040101010101" pitchFamily="2" charset="-122"/>
                <a:cs typeface="+mn-ea"/>
                <a:sym typeface="+mn-lt"/>
              </a:rPr>
              <a:t>泛化误差上界</a:t>
            </a:r>
          </a:p>
          <a:p>
            <a:pPr marL="800080" lvl="1" indent="-342891"/>
            <a:r>
              <a:rPr lang="zh-CN" altLang="en-US" sz="2800" dirty="0">
                <a:latin typeface="华文楷体" panose="02010600040101010101" pitchFamily="2" charset="-122"/>
                <a:ea typeface="华文楷体" panose="02010600040101010101" pitchFamily="2" charset="-122"/>
                <a:cs typeface="+mn-ea"/>
                <a:sym typeface="+mn-lt"/>
              </a:rPr>
              <a:t>比较学习方法的泛化能力</a:t>
            </a:r>
            <a:r>
              <a:rPr lang="en-US" altLang="zh-CN" sz="2800" dirty="0">
                <a:latin typeface="华文楷体" panose="02010600040101010101" pitchFamily="2" charset="-122"/>
                <a:ea typeface="华文楷体" panose="02010600040101010101" pitchFamily="2" charset="-122"/>
                <a:cs typeface="+mn-ea"/>
                <a:sym typeface="+mn-lt"/>
              </a:rPr>
              <a:t>------</a:t>
            </a:r>
            <a:r>
              <a:rPr lang="zh-CN" altLang="en-US" sz="2800" dirty="0">
                <a:latin typeface="华文楷体" panose="02010600040101010101" pitchFamily="2" charset="-122"/>
                <a:ea typeface="华文楷体" panose="02010600040101010101" pitchFamily="2" charset="-122"/>
                <a:cs typeface="+mn-ea"/>
                <a:sym typeface="+mn-lt"/>
              </a:rPr>
              <a:t>比较泛化误差上界</a:t>
            </a:r>
          </a:p>
          <a:p>
            <a:pPr marL="800080" lvl="1" indent="-342891"/>
            <a:r>
              <a:rPr lang="zh-CN" altLang="en-US" sz="2800" dirty="0">
                <a:solidFill>
                  <a:srgbClr val="0085B4"/>
                </a:solidFill>
                <a:latin typeface="华文楷体" panose="02010600040101010101" pitchFamily="2" charset="-122"/>
                <a:ea typeface="华文楷体" panose="02010600040101010101" pitchFamily="2" charset="-122"/>
                <a:cs typeface="+mn-ea"/>
                <a:sym typeface="+mn-lt"/>
              </a:rPr>
              <a:t>性质</a:t>
            </a:r>
            <a:r>
              <a:rPr lang="zh-CN" altLang="en-US" sz="2800" dirty="0">
                <a:latin typeface="华文楷体" panose="02010600040101010101" pitchFamily="2" charset="-122"/>
                <a:ea typeface="华文楷体" panose="02010600040101010101" pitchFamily="2" charset="-122"/>
                <a:cs typeface="+mn-ea"/>
                <a:sym typeface="+mn-lt"/>
              </a:rPr>
              <a:t>：样本容量增加，泛化误差趋于</a:t>
            </a:r>
            <a:r>
              <a:rPr lang="en-US" altLang="zh-CN" sz="2800" dirty="0">
                <a:latin typeface="华文楷体" panose="02010600040101010101" pitchFamily="2" charset="-122"/>
                <a:ea typeface="华文楷体" panose="02010600040101010101" pitchFamily="2" charset="-122"/>
                <a:cs typeface="+mn-ea"/>
                <a:sym typeface="+mn-lt"/>
              </a:rPr>
              <a:t>0</a:t>
            </a:r>
          </a:p>
          <a:p>
            <a:pPr marL="0" indent="0">
              <a:buNone/>
            </a:pPr>
            <a:r>
              <a:rPr lang="en-US" altLang="zh-CN" dirty="0">
                <a:latin typeface="华文楷体" panose="02010600040101010101" pitchFamily="2" charset="-122"/>
                <a:ea typeface="华文楷体" panose="02010600040101010101" pitchFamily="2" charset="-122"/>
                <a:cs typeface="+mn-ea"/>
                <a:sym typeface="+mn-lt"/>
              </a:rPr>
              <a:t>                     </a:t>
            </a:r>
            <a:r>
              <a:rPr lang="zh-CN" altLang="en-US" dirty="0">
                <a:latin typeface="华文楷体" panose="02010600040101010101" pitchFamily="2" charset="-122"/>
                <a:ea typeface="华文楷体" panose="02010600040101010101" pitchFamily="2" charset="-122"/>
                <a:cs typeface="+mn-ea"/>
                <a:sym typeface="+mn-lt"/>
              </a:rPr>
              <a:t>假设空间容量越大， 泛化误差越大</a:t>
            </a:r>
          </a:p>
          <a:p>
            <a:pPr marL="800091" lvl="1" indent="-342891"/>
            <a:endParaRPr lang="en-US" altLang="zh-CN" dirty="0">
              <a:latin typeface="华文楷体" panose="02010600040101010101" pitchFamily="2" charset="-122"/>
              <a:ea typeface="华文楷体" panose="02010600040101010101" pitchFamily="2" charset="-122"/>
              <a:cs typeface="+mn-ea"/>
              <a:sym typeface="+mn-lt"/>
            </a:endParaRPr>
          </a:p>
          <a:p>
            <a:endParaRPr lang="zh-CN" altLang="en-US" dirty="0"/>
          </a:p>
        </p:txBody>
      </p:sp>
    </p:spTree>
    <p:extLst>
      <p:ext uri="{BB962C8B-B14F-4D97-AF65-F5344CB8AC3E}">
        <p14:creationId xmlns:p14="http://schemas.microsoft.com/office/powerpoint/2010/main" val="4564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A0B6-E12A-4E4A-8F03-5D001D12657F}"/>
              </a:ext>
            </a:extLst>
          </p:cNvPr>
          <p:cNvSpPr>
            <a:spLocks noGrp="1"/>
          </p:cNvSpPr>
          <p:nvPr>
            <p:ph type="title"/>
          </p:nvPr>
        </p:nvSpPr>
        <p:spPr/>
        <p:txBody>
          <a:bodyPr/>
          <a:lstStyle/>
          <a:p>
            <a:r>
              <a:rPr lang="zh-CN" altLang="en-US" dirty="0"/>
              <a:t>模型评估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E7AECE-B9FC-43D2-9E8D-487ED5A08F74}"/>
                  </a:ext>
                </a:extLst>
              </p:cNvPr>
              <p:cNvSpPr>
                <a:spLocks noGrp="1"/>
              </p:cNvSpPr>
              <p:nvPr>
                <p:ph idx="1"/>
              </p:nvPr>
            </p:nvSpPr>
            <p:spPr/>
            <p:txBody>
              <a:bodyPr/>
              <a:lstStyle/>
              <a:p>
                <a:r>
                  <a:rPr lang="zh-CN" altLang="en-US" dirty="0">
                    <a:solidFill>
                      <a:srgbClr val="0085B4"/>
                    </a:solidFill>
                    <a:latin typeface="华文楷体" panose="02010600040101010101" pitchFamily="2" charset="-122"/>
                    <a:ea typeface="华文楷体" panose="02010600040101010101" pitchFamily="2" charset="-122"/>
                    <a:cs typeface="+mn-ea"/>
                    <a:sym typeface="+mn-lt"/>
                  </a:rPr>
                  <a:t>定理</a:t>
                </a:r>
                <a:r>
                  <a:rPr lang="zh-CN" altLang="en-US" dirty="0">
                    <a:latin typeface="华文楷体" panose="02010600040101010101" pitchFamily="2" charset="-122"/>
                    <a:ea typeface="华文楷体" panose="02010600040101010101" pitchFamily="2" charset="-122"/>
                    <a:cs typeface="+mn-ea"/>
                    <a:sym typeface="+mn-lt"/>
                  </a:rPr>
                  <a:t>：泛化误差上界，二分类问题，当假设空间是有限个函数的集合 </a:t>
                </a:r>
                <a14:m>
                  <m:oMath xmlns:m="http://schemas.openxmlformats.org/officeDocument/2006/math">
                    <m:r>
                      <a:rPr lang="en-US" altLang="zh-CN" sz="2400" i="1">
                        <a:latin typeface="Cambria Math" panose="02040503050406030204" pitchFamily="18" charset="0"/>
                        <a:ea typeface="华文楷体" panose="02010600040101010101" pitchFamily="2" charset="-122"/>
                        <a:cs typeface="+mn-ea"/>
                        <a:sym typeface="+mn-lt"/>
                      </a:rPr>
                      <m:t>𝐹</m:t>
                    </m:r>
                    <m:r>
                      <a:rPr lang="en-US" altLang="zh-CN" sz="2400" i="1">
                        <a:latin typeface="Cambria Math" panose="02040503050406030204" pitchFamily="18" charset="0"/>
                        <a:ea typeface="华文楷体" panose="02010600040101010101" pitchFamily="2" charset="-122"/>
                        <a:cs typeface="+mn-ea"/>
                        <a:sym typeface="+mn-lt"/>
                      </a:rPr>
                      <m:t>={</m:t>
                    </m:r>
                    <m:sSub>
                      <m:sSubPr>
                        <m:ctrlPr>
                          <a:rPr lang="en-US" altLang="zh-CN" sz="2400" i="1">
                            <a:latin typeface="Cambria Math" panose="02040503050406030204" pitchFamily="18" charset="0"/>
                            <a:ea typeface="华文楷体" panose="02010600040101010101" pitchFamily="2" charset="-122"/>
                            <a:cs typeface="+mn-ea"/>
                            <a:sym typeface="+mn-lt"/>
                          </a:rPr>
                        </m:ctrlPr>
                      </m:sSubPr>
                      <m:e>
                        <m:r>
                          <a:rPr lang="en-US" altLang="zh-CN" sz="2400" i="1">
                            <a:latin typeface="Cambria Math" panose="02040503050406030204" pitchFamily="18" charset="0"/>
                            <a:ea typeface="华文楷体" panose="02010600040101010101" pitchFamily="2" charset="-122"/>
                            <a:cs typeface="+mn-ea"/>
                            <a:sym typeface="+mn-lt"/>
                          </a:rPr>
                          <m:t>𝑓</m:t>
                        </m:r>
                      </m:e>
                      <m:sub>
                        <m:r>
                          <a:rPr lang="en-US" altLang="zh-CN" sz="2400" i="1">
                            <a:latin typeface="Cambria Math" panose="02040503050406030204" pitchFamily="18" charset="0"/>
                            <a:ea typeface="华文楷体" panose="02010600040101010101" pitchFamily="2" charset="-122"/>
                            <a:cs typeface="+mn-ea"/>
                            <a:sym typeface="+mn-lt"/>
                          </a:rPr>
                          <m:t>1</m:t>
                        </m:r>
                      </m:sub>
                    </m:sSub>
                    <m:r>
                      <a:rPr lang="en-US" altLang="zh-CN" sz="2400" i="1">
                        <a:latin typeface="Cambria Math" panose="02040503050406030204" pitchFamily="18" charset="0"/>
                        <a:ea typeface="华文楷体" panose="02010600040101010101" pitchFamily="2" charset="-122"/>
                        <a:cs typeface="+mn-ea"/>
                        <a:sym typeface="+mn-lt"/>
                      </a:rPr>
                      <m:t>,</m:t>
                    </m:r>
                    <m:sSub>
                      <m:sSubPr>
                        <m:ctrlPr>
                          <a:rPr lang="en-US" altLang="zh-CN" sz="2400" i="1">
                            <a:latin typeface="Cambria Math" panose="02040503050406030204" pitchFamily="18" charset="0"/>
                            <a:ea typeface="华文楷体" panose="02010600040101010101" pitchFamily="2" charset="-122"/>
                            <a:cs typeface="+mn-ea"/>
                            <a:sym typeface="+mn-lt"/>
                          </a:rPr>
                        </m:ctrlPr>
                      </m:sSubPr>
                      <m:e>
                        <m:r>
                          <a:rPr lang="en-US" altLang="zh-CN" sz="2400" i="1">
                            <a:latin typeface="Cambria Math" panose="02040503050406030204" pitchFamily="18" charset="0"/>
                            <a:ea typeface="华文楷体" panose="02010600040101010101" pitchFamily="2" charset="-122"/>
                            <a:cs typeface="+mn-ea"/>
                            <a:sym typeface="+mn-lt"/>
                          </a:rPr>
                          <m:t>𝑓</m:t>
                        </m:r>
                      </m:e>
                      <m:sub>
                        <m:r>
                          <a:rPr lang="en-US" altLang="zh-CN" sz="2400" i="1">
                            <a:latin typeface="Cambria Math" panose="02040503050406030204" pitchFamily="18" charset="0"/>
                            <a:ea typeface="华文楷体" panose="02010600040101010101" pitchFamily="2" charset="-122"/>
                            <a:cs typeface="+mn-ea"/>
                            <a:sym typeface="+mn-lt"/>
                          </a:rPr>
                          <m:t>2</m:t>
                        </m:r>
                      </m:sub>
                    </m:sSub>
                    <m:r>
                      <a:rPr lang="en-US" altLang="zh-CN" sz="2400" i="1">
                        <a:latin typeface="Cambria Math" panose="02040503050406030204" pitchFamily="18" charset="0"/>
                        <a:ea typeface="华文楷体" panose="02010600040101010101" pitchFamily="2" charset="-122"/>
                        <a:cs typeface="+mn-ea"/>
                        <a:sym typeface="+mn-lt"/>
                      </a:rPr>
                      <m:t>,</m:t>
                    </m:r>
                    <m:r>
                      <a:rPr lang="en-US" altLang="zh-CN" sz="2400" i="1">
                        <a:latin typeface="Cambria Math" panose="02040503050406030204" pitchFamily="18" charset="0"/>
                        <a:ea typeface="Cambria Math" panose="02040503050406030204" pitchFamily="18" charset="0"/>
                        <a:cs typeface="+mn-ea"/>
                        <a:sym typeface="+mn-lt"/>
                      </a:rPr>
                      <m:t>⋯,</m:t>
                    </m:r>
                    <m:sSub>
                      <m:sSubPr>
                        <m:ctrlPr>
                          <a:rPr lang="en-US" altLang="zh-CN" sz="2400" i="1">
                            <a:latin typeface="Cambria Math" panose="02040503050406030204" pitchFamily="18" charset="0"/>
                            <a:ea typeface="华文楷体" panose="02010600040101010101" pitchFamily="2" charset="-122"/>
                            <a:cs typeface="+mn-ea"/>
                            <a:sym typeface="+mn-lt"/>
                          </a:rPr>
                        </m:ctrlPr>
                      </m:sSubPr>
                      <m:e>
                        <m:r>
                          <a:rPr lang="en-US" altLang="zh-CN" sz="2400" i="1">
                            <a:latin typeface="Cambria Math" panose="02040503050406030204" pitchFamily="18" charset="0"/>
                            <a:ea typeface="华文楷体" panose="02010600040101010101" pitchFamily="2" charset="-122"/>
                            <a:cs typeface="+mn-ea"/>
                            <a:sym typeface="+mn-lt"/>
                          </a:rPr>
                          <m:t>𝑓</m:t>
                        </m:r>
                      </m:e>
                      <m:sub>
                        <m:r>
                          <a:rPr lang="en-US" altLang="zh-CN" sz="2400" i="1">
                            <a:latin typeface="Cambria Math" panose="02040503050406030204" pitchFamily="18" charset="0"/>
                            <a:ea typeface="华文楷体" panose="02010600040101010101" pitchFamily="2" charset="-122"/>
                            <a:cs typeface="+mn-ea"/>
                            <a:sym typeface="+mn-lt"/>
                          </a:rPr>
                          <m:t>𝑑</m:t>
                        </m:r>
                      </m:sub>
                    </m:sSub>
                    <m:r>
                      <a:rPr lang="en-US" altLang="zh-CN" sz="2400" i="1">
                        <a:latin typeface="Cambria Math" panose="02040503050406030204" pitchFamily="18" charset="0"/>
                        <a:ea typeface="华文楷体" panose="02010600040101010101" pitchFamily="2" charset="-122"/>
                        <a:cs typeface="+mn-ea"/>
                        <a:sym typeface="+mn-lt"/>
                      </a:rPr>
                      <m:t>}</m:t>
                    </m:r>
                  </m:oMath>
                </a14:m>
                <a:r>
                  <a:rPr lang="zh-CN" altLang="en-US" dirty="0">
                    <a:latin typeface="华文楷体" panose="02010600040101010101" pitchFamily="2" charset="-122"/>
                    <a:ea typeface="华文楷体" panose="02010600040101010101" pitchFamily="2" charset="-122"/>
                    <a:cs typeface="+mn-ea"/>
                    <a:sym typeface="+mn-lt"/>
                  </a:rPr>
                  <a:t>，对任意一个函数        ， 至少以概率        ，以下不等式成立</a:t>
                </a:r>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zh-CN" altLang="en-US" dirty="0"/>
              </a:p>
            </p:txBody>
          </p:sp>
        </mc:Choice>
        <mc:Fallback xmlns="">
          <p:sp>
            <p:nvSpPr>
              <p:cNvPr id="3" name="内容占位符 2">
                <a:extLst>
                  <a:ext uri="{FF2B5EF4-FFF2-40B4-BE49-F238E27FC236}">
                    <a16:creationId xmlns:a16="http://schemas.microsoft.com/office/drawing/2014/main" id="{2CE7AECE-B9FC-43D2-9E8D-487ED5A08F74}"/>
                  </a:ext>
                </a:extLst>
              </p:cNvPr>
              <p:cNvSpPr>
                <a:spLocks noGrp="1" noRot="1" noChangeAspect="1" noMove="1" noResize="1" noEditPoints="1" noAdjustHandles="1" noChangeArrowheads="1" noChangeShapeType="1" noTextEdit="1"/>
              </p:cNvSpPr>
              <p:nvPr>
                <p:ph idx="1"/>
              </p:nvPr>
            </p:nvSpPr>
            <p:spPr>
              <a:blipFill>
                <a:blip r:embed="rId4"/>
                <a:stretch>
                  <a:fillRect l="-94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09E43F55-EEBA-4A7E-A1EB-1B5B2727461E}"/>
              </a:ext>
            </a:extLst>
          </p:cNvPr>
          <p:cNvGraphicFramePr>
            <a:graphicFrameLocks noChangeAspect="1"/>
          </p:cNvGraphicFramePr>
          <p:nvPr>
            <p:extLst>
              <p:ext uri="{D42A27DB-BD31-4B8C-83A1-F6EECF244321}">
                <p14:modId xmlns:p14="http://schemas.microsoft.com/office/powerpoint/2010/main" val="65956921"/>
              </p:ext>
            </p:extLst>
          </p:nvPr>
        </p:nvGraphicFramePr>
        <p:xfrm>
          <a:off x="5662467" y="2351430"/>
          <a:ext cx="867065" cy="432401"/>
        </p:xfrm>
        <a:graphic>
          <a:graphicData uri="http://schemas.openxmlformats.org/presentationml/2006/ole">
            <mc:AlternateContent xmlns:mc="http://schemas.openxmlformats.org/markup-compatibility/2006">
              <mc:Choice xmlns:v="urn:schemas-microsoft-com:vml" Requires="v">
                <p:oleObj spid="_x0000_s10334" name="Equation" r:id="rId5" imgW="380880" imgH="190440" progId="Equation.DSMT4">
                  <p:embed/>
                </p:oleObj>
              </mc:Choice>
              <mc:Fallback>
                <p:oleObj name="Equation" r:id="rId5" imgW="380880" imgH="190440" progId="Equation.DSMT4">
                  <p:embed/>
                  <p:pic>
                    <p:nvPicPr>
                      <p:cNvPr id="10" name="对象 9">
                        <a:extLst>
                          <a:ext uri="{FF2B5EF4-FFF2-40B4-BE49-F238E27FC236}">
                            <a16:creationId xmlns:a16="http://schemas.microsoft.com/office/drawing/2014/main" id="{1DC11E7A-CFD5-4613-B9AA-2BB3B274E3D8}"/>
                          </a:ext>
                        </a:extLst>
                      </p:cNvPr>
                      <p:cNvPicPr>
                        <a:picLocks noChangeAspect="1" noChangeArrowheads="1"/>
                      </p:cNvPicPr>
                      <p:nvPr/>
                    </p:nvPicPr>
                    <p:blipFill>
                      <a:blip r:embed="rId6"/>
                      <a:srcRect/>
                      <a:stretch>
                        <a:fillRect/>
                      </a:stretch>
                    </p:blipFill>
                    <p:spPr bwMode="auto">
                      <a:xfrm>
                        <a:off x="5662467" y="2351430"/>
                        <a:ext cx="867065" cy="432401"/>
                      </a:xfrm>
                      <a:prstGeom prst="rect">
                        <a:avLst/>
                      </a:prstGeom>
                      <a:noFill/>
                      <a:ln>
                        <a:noFill/>
                      </a:ln>
                    </p:spPr>
                  </p:pic>
                </p:oleObj>
              </mc:Fallback>
            </mc:AlternateContent>
          </a:graphicData>
        </a:graphic>
      </p:graphicFrame>
      <p:graphicFrame>
        <p:nvGraphicFramePr>
          <p:cNvPr id="5" name="对象 4">
            <a:extLst>
              <a:ext uri="{FF2B5EF4-FFF2-40B4-BE49-F238E27FC236}">
                <a16:creationId xmlns:a16="http://schemas.microsoft.com/office/drawing/2014/main" id="{3305CF0E-B32D-4AB5-9AEF-1AF535FF5914}"/>
              </a:ext>
            </a:extLst>
          </p:cNvPr>
          <p:cNvGraphicFramePr>
            <a:graphicFrameLocks noChangeAspect="1"/>
          </p:cNvGraphicFramePr>
          <p:nvPr>
            <p:extLst>
              <p:ext uri="{D42A27DB-BD31-4B8C-83A1-F6EECF244321}">
                <p14:modId xmlns:p14="http://schemas.microsoft.com/office/powerpoint/2010/main" val="2111704785"/>
              </p:ext>
            </p:extLst>
          </p:nvPr>
        </p:nvGraphicFramePr>
        <p:xfrm>
          <a:off x="8654781" y="2362919"/>
          <a:ext cx="727758" cy="394630"/>
        </p:xfrm>
        <a:graphic>
          <a:graphicData uri="http://schemas.openxmlformats.org/presentationml/2006/ole">
            <mc:AlternateContent xmlns:mc="http://schemas.openxmlformats.org/markup-compatibility/2006">
              <mc:Choice xmlns:v="urn:schemas-microsoft-com:vml" Requires="v">
                <p:oleObj spid="_x0000_s10335" name="Equation" r:id="rId7" imgW="304560" imgH="164880" progId="Equation.DSMT4">
                  <p:embed/>
                </p:oleObj>
              </mc:Choice>
              <mc:Fallback>
                <p:oleObj name="Equation" r:id="rId7" imgW="304560" imgH="164880" progId="Equation.DSMT4">
                  <p:embed/>
                  <p:pic>
                    <p:nvPicPr>
                      <p:cNvPr id="11" name="对象 10">
                        <a:extLst>
                          <a:ext uri="{FF2B5EF4-FFF2-40B4-BE49-F238E27FC236}">
                            <a16:creationId xmlns:a16="http://schemas.microsoft.com/office/drawing/2014/main" id="{6F273C23-4245-4BA4-B491-FEB8C72667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4781" y="2362919"/>
                        <a:ext cx="727758" cy="394630"/>
                      </a:xfrm>
                      <a:prstGeom prst="rect">
                        <a:avLst/>
                      </a:prstGeom>
                      <a:noFill/>
                      <a:ln>
                        <a:noFill/>
                      </a:ln>
                    </p:spPr>
                  </p:pic>
                </p:oleObj>
              </mc:Fallback>
            </mc:AlternateContent>
          </a:graphicData>
        </a:graphic>
      </p:graphicFrame>
      <p:graphicFrame>
        <p:nvGraphicFramePr>
          <p:cNvPr id="6" name="对象 5">
            <a:extLst>
              <a:ext uri="{FF2B5EF4-FFF2-40B4-BE49-F238E27FC236}">
                <a16:creationId xmlns:a16="http://schemas.microsoft.com/office/drawing/2014/main" id="{492F0D57-5671-40E9-A2D6-9A8569390F47}"/>
              </a:ext>
            </a:extLst>
          </p:cNvPr>
          <p:cNvGraphicFramePr>
            <a:graphicFrameLocks noChangeAspect="1"/>
          </p:cNvGraphicFramePr>
          <p:nvPr>
            <p:extLst>
              <p:ext uri="{D42A27DB-BD31-4B8C-83A1-F6EECF244321}">
                <p14:modId xmlns:p14="http://schemas.microsoft.com/office/powerpoint/2010/main" val="4039346250"/>
              </p:ext>
            </p:extLst>
          </p:nvPr>
        </p:nvGraphicFramePr>
        <p:xfrm>
          <a:off x="3957392" y="3292809"/>
          <a:ext cx="3091508" cy="483275"/>
        </p:xfrm>
        <a:graphic>
          <a:graphicData uri="http://schemas.openxmlformats.org/presentationml/2006/ole">
            <mc:AlternateContent xmlns:mc="http://schemas.openxmlformats.org/markup-compatibility/2006">
              <mc:Choice xmlns:v="urn:schemas-microsoft-com:vml" Requires="v">
                <p:oleObj spid="_x0000_s10336" name="Equation" r:id="rId9" imgW="1460160" imgH="228600" progId="Equation.DSMT4">
                  <p:embed/>
                </p:oleObj>
              </mc:Choice>
              <mc:Fallback>
                <p:oleObj name="Equation" r:id="rId9" imgW="1460160" imgH="228600" progId="Equation.DSMT4">
                  <p:embed/>
                  <p:pic>
                    <p:nvPicPr>
                      <p:cNvPr id="13" name="对象 12">
                        <a:extLst>
                          <a:ext uri="{FF2B5EF4-FFF2-40B4-BE49-F238E27FC236}">
                            <a16:creationId xmlns:a16="http://schemas.microsoft.com/office/drawing/2014/main" id="{EAA96C20-7556-4F91-8571-4B43D694F53F}"/>
                          </a:ext>
                        </a:extLst>
                      </p:cNvPr>
                      <p:cNvPicPr/>
                      <p:nvPr/>
                    </p:nvPicPr>
                    <p:blipFill>
                      <a:blip r:embed="rId10"/>
                      <a:stretch>
                        <a:fillRect/>
                      </a:stretch>
                    </p:blipFill>
                    <p:spPr>
                      <a:xfrm>
                        <a:off x="3957392" y="3292809"/>
                        <a:ext cx="3091508" cy="4832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6ED9ED3-CE83-4356-80BA-166FB87D0CCC}"/>
              </a:ext>
            </a:extLst>
          </p:cNvPr>
          <p:cNvGraphicFramePr>
            <a:graphicFrameLocks noChangeAspect="1"/>
          </p:cNvGraphicFramePr>
          <p:nvPr>
            <p:extLst>
              <p:ext uri="{D42A27DB-BD31-4B8C-83A1-F6EECF244321}">
                <p14:modId xmlns:p14="http://schemas.microsoft.com/office/powerpoint/2010/main" val="2859083505"/>
              </p:ext>
            </p:extLst>
          </p:nvPr>
        </p:nvGraphicFramePr>
        <p:xfrm>
          <a:off x="3861160" y="3945706"/>
          <a:ext cx="4626771" cy="1084635"/>
        </p:xfrm>
        <a:graphic>
          <a:graphicData uri="http://schemas.openxmlformats.org/presentationml/2006/ole">
            <mc:AlternateContent xmlns:mc="http://schemas.openxmlformats.org/markup-compatibility/2006">
              <mc:Choice xmlns:v="urn:schemas-microsoft-com:vml" Requires="v">
                <p:oleObj spid="_x0000_s10337" name="Equation" r:id="rId11" imgW="1892160" imgH="444240" progId="Equation.DSMT4">
                  <p:embed/>
                </p:oleObj>
              </mc:Choice>
              <mc:Fallback>
                <p:oleObj name="Equation" r:id="rId11" imgW="1892160" imgH="444240" progId="Equation.DSMT4">
                  <p:embed/>
                  <p:pic>
                    <p:nvPicPr>
                      <p:cNvPr id="14" name="对象 13">
                        <a:extLst>
                          <a:ext uri="{FF2B5EF4-FFF2-40B4-BE49-F238E27FC236}">
                            <a16:creationId xmlns:a16="http://schemas.microsoft.com/office/drawing/2014/main" id="{401F87B5-3DF0-4D50-A3B2-C2D54D521295}"/>
                          </a:ext>
                        </a:extLst>
                      </p:cNvPr>
                      <p:cNvPicPr/>
                      <p:nvPr/>
                    </p:nvPicPr>
                    <p:blipFill>
                      <a:blip r:embed="rId12"/>
                      <a:stretch>
                        <a:fillRect/>
                      </a:stretch>
                    </p:blipFill>
                    <p:spPr>
                      <a:xfrm>
                        <a:off x="3861160" y="3945706"/>
                        <a:ext cx="4626771" cy="1084635"/>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D0AD32B7-6CC3-4EBC-B987-85220C52CDA5}"/>
              </a:ext>
            </a:extLst>
          </p:cNvPr>
          <p:cNvSpPr/>
          <p:nvPr/>
        </p:nvSpPr>
        <p:spPr>
          <a:xfrm>
            <a:off x="3861160" y="3292809"/>
            <a:ext cx="854343" cy="483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F37F7FD-3C07-403A-9CAE-E9A36DF7E80E}"/>
              </a:ext>
            </a:extLst>
          </p:cNvPr>
          <p:cNvSpPr/>
          <p:nvPr/>
        </p:nvSpPr>
        <p:spPr>
          <a:xfrm>
            <a:off x="4924072" y="3295319"/>
            <a:ext cx="665638" cy="48327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12" name="矩形 11">
            <a:extLst>
              <a:ext uri="{FF2B5EF4-FFF2-40B4-BE49-F238E27FC236}">
                <a16:creationId xmlns:a16="http://schemas.microsoft.com/office/drawing/2014/main" id="{6DDC5FBF-4738-4BDA-975A-C5C601DFB705}"/>
              </a:ext>
            </a:extLst>
          </p:cNvPr>
          <p:cNvSpPr/>
          <p:nvPr/>
        </p:nvSpPr>
        <p:spPr>
          <a:xfrm>
            <a:off x="6383262" y="4203167"/>
            <a:ext cx="834280" cy="48327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13" name="文本框 12">
            <a:extLst>
              <a:ext uri="{FF2B5EF4-FFF2-40B4-BE49-F238E27FC236}">
                <a16:creationId xmlns:a16="http://schemas.microsoft.com/office/drawing/2014/main" id="{C33BA368-2D34-4032-9513-FDC6DCBFBCD0}"/>
              </a:ext>
            </a:extLst>
          </p:cNvPr>
          <p:cNvSpPr txBox="1"/>
          <p:nvPr/>
        </p:nvSpPr>
        <p:spPr>
          <a:xfrm>
            <a:off x="6556390" y="3605751"/>
            <a:ext cx="2955679" cy="461665"/>
          </a:xfrm>
          <a:prstGeom prst="rect">
            <a:avLst/>
          </a:prstGeom>
          <a:noFill/>
        </p:spPr>
        <p:txBody>
          <a:bodyPr wrap="square" rtlCol="0">
            <a:spAutoFit/>
          </a:bodyPr>
          <a:lstStyle/>
          <a:p>
            <a:r>
              <a:rPr lang="zh-CN" altLang="en-US" sz="2400" b="1" dirty="0">
                <a:solidFill>
                  <a:srgbClr val="00B050"/>
                </a:solidFill>
                <a:latin typeface="楷体" panose="02010609060101010101" pitchFamily="49" charset="-122"/>
                <a:ea typeface="楷体" panose="02010609060101010101" pitchFamily="49" charset="-122"/>
              </a:rPr>
              <a:t>包含的函数越多越大</a:t>
            </a:r>
          </a:p>
        </p:txBody>
      </p:sp>
      <p:sp>
        <p:nvSpPr>
          <p:cNvPr id="15" name="文本框 14">
            <a:extLst>
              <a:ext uri="{FF2B5EF4-FFF2-40B4-BE49-F238E27FC236}">
                <a16:creationId xmlns:a16="http://schemas.microsoft.com/office/drawing/2014/main" id="{019A6B6D-9305-4B78-B5C2-F6624E6C7C0E}"/>
              </a:ext>
            </a:extLst>
          </p:cNvPr>
          <p:cNvSpPr txBox="1"/>
          <p:nvPr/>
        </p:nvSpPr>
        <p:spPr>
          <a:xfrm>
            <a:off x="1751174" y="3236419"/>
            <a:ext cx="2101934" cy="830997"/>
          </a:xfrm>
          <a:prstGeom prst="rect">
            <a:avLst/>
          </a:prstGeom>
          <a:noFill/>
        </p:spPr>
        <p:txBody>
          <a:bodyPr wrap="square" rtlCol="0">
            <a:spAutoFit/>
          </a:bodyPr>
          <a:lstStyle/>
          <a:p>
            <a:pPr algn="ctr"/>
            <a:r>
              <a:rPr lang="zh-CN" altLang="en-US" sz="2400" b="1" dirty="0">
                <a:solidFill>
                  <a:srgbClr val="FF0000"/>
                </a:solidFill>
                <a:latin typeface="楷体" panose="02010609060101010101" pitchFamily="49" charset="-122"/>
                <a:ea typeface="楷体" panose="02010609060101010101" pitchFamily="49" charset="-122"/>
              </a:rPr>
              <a:t>泛化误差</a:t>
            </a:r>
            <a:endParaRPr lang="en-US" altLang="zh-CN" sz="2400" b="1" dirty="0">
              <a:solidFill>
                <a:srgbClr val="FF0000"/>
              </a:solidFill>
              <a:latin typeface="楷体" panose="02010609060101010101" pitchFamily="49" charset="-122"/>
              <a:ea typeface="楷体" panose="02010609060101010101" pitchFamily="49" charset="-122"/>
            </a:endParaRPr>
          </a:p>
          <a:p>
            <a:pPr algn="ctr"/>
            <a:r>
              <a:rPr lang="zh-CN" altLang="en-US" sz="2400" b="1" dirty="0">
                <a:solidFill>
                  <a:srgbClr val="FF0000"/>
                </a:solidFill>
                <a:latin typeface="楷体" panose="02010609060101010101" pitchFamily="49" charset="-122"/>
                <a:ea typeface="楷体" panose="02010609060101010101" pitchFamily="49" charset="-122"/>
              </a:rPr>
              <a:t>（期望的风险）</a:t>
            </a:r>
          </a:p>
        </p:txBody>
      </p:sp>
      <p:sp>
        <p:nvSpPr>
          <p:cNvPr id="16" name="文本框 15">
            <a:extLst>
              <a:ext uri="{FF2B5EF4-FFF2-40B4-BE49-F238E27FC236}">
                <a16:creationId xmlns:a16="http://schemas.microsoft.com/office/drawing/2014/main" id="{7004DDA2-59BB-4356-9496-B90B3E68010C}"/>
              </a:ext>
            </a:extLst>
          </p:cNvPr>
          <p:cNvSpPr txBox="1"/>
          <p:nvPr/>
        </p:nvSpPr>
        <p:spPr>
          <a:xfrm>
            <a:off x="5288025" y="2841948"/>
            <a:ext cx="3199905" cy="461665"/>
          </a:xfrm>
          <a:prstGeom prst="rect">
            <a:avLst/>
          </a:prstGeom>
          <a:noFill/>
        </p:spPr>
        <p:txBody>
          <a:bodyPr wrap="square" rtlCol="0">
            <a:spAutoFit/>
          </a:bodyPr>
          <a:lstStyle/>
          <a:p>
            <a:r>
              <a:rPr lang="zh-CN" altLang="en-US" sz="2400" b="1" dirty="0">
                <a:solidFill>
                  <a:srgbClr val="0000FF"/>
                </a:solidFill>
                <a:latin typeface="楷体" panose="02010609060101010101" pitchFamily="49" charset="-122"/>
                <a:ea typeface="楷体" panose="02010609060101010101" pitchFamily="49" charset="-122"/>
              </a:rPr>
              <a:t>训练误差（经验风险）</a:t>
            </a:r>
          </a:p>
        </p:txBody>
      </p:sp>
      <p:sp>
        <p:nvSpPr>
          <p:cNvPr id="17" name="矩形 16">
            <a:extLst>
              <a:ext uri="{FF2B5EF4-FFF2-40B4-BE49-F238E27FC236}">
                <a16:creationId xmlns:a16="http://schemas.microsoft.com/office/drawing/2014/main" id="{9B190264-AA0A-4A72-BD6D-FC03D6A8907C}"/>
              </a:ext>
            </a:extLst>
          </p:cNvPr>
          <p:cNvSpPr/>
          <p:nvPr/>
        </p:nvSpPr>
        <p:spPr>
          <a:xfrm>
            <a:off x="4524844" y="4246385"/>
            <a:ext cx="399228" cy="483275"/>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18" name="文本框 17">
            <a:extLst>
              <a:ext uri="{FF2B5EF4-FFF2-40B4-BE49-F238E27FC236}">
                <a16:creationId xmlns:a16="http://schemas.microsoft.com/office/drawing/2014/main" id="{E627E750-F88D-4A37-ACB7-6AB1A46F7B37}"/>
              </a:ext>
            </a:extLst>
          </p:cNvPr>
          <p:cNvSpPr txBox="1"/>
          <p:nvPr/>
        </p:nvSpPr>
        <p:spPr>
          <a:xfrm>
            <a:off x="4497525" y="4941519"/>
            <a:ext cx="2955679" cy="461665"/>
          </a:xfrm>
          <a:prstGeom prst="rect">
            <a:avLst/>
          </a:prstGeom>
          <a:noFill/>
        </p:spPr>
        <p:txBody>
          <a:bodyPr wrap="square" rtlCol="0">
            <a:spAutoFit/>
          </a:bodyPr>
          <a:lstStyle/>
          <a:p>
            <a:r>
              <a:rPr lang="zh-CN" altLang="en-US" sz="2400" b="1" dirty="0">
                <a:solidFill>
                  <a:srgbClr val="7030A0"/>
                </a:solidFill>
                <a:latin typeface="楷体" panose="02010609060101010101" pitchFamily="49" charset="-122"/>
                <a:ea typeface="楷体" panose="02010609060101010101" pitchFamily="49" charset="-122"/>
              </a:rPr>
              <a:t>样本数量</a:t>
            </a:r>
          </a:p>
        </p:txBody>
      </p:sp>
    </p:spTree>
    <p:extLst>
      <p:ext uri="{BB962C8B-B14F-4D97-AF65-F5344CB8AC3E}">
        <p14:creationId xmlns:p14="http://schemas.microsoft.com/office/powerpoint/2010/main" val="4143348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A0B6-E12A-4E4A-8F03-5D001D12657F}"/>
              </a:ext>
            </a:extLst>
          </p:cNvPr>
          <p:cNvSpPr>
            <a:spLocks noGrp="1"/>
          </p:cNvSpPr>
          <p:nvPr>
            <p:ph type="title"/>
          </p:nvPr>
        </p:nvSpPr>
        <p:spPr/>
        <p:txBody>
          <a:bodyPr/>
          <a:lstStyle/>
          <a:p>
            <a:r>
              <a:rPr lang="zh-CN" altLang="en-US" dirty="0"/>
              <a:t>模型评估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E7AECE-B9FC-43D2-9E8D-487ED5A08F74}"/>
                  </a:ext>
                </a:extLst>
              </p:cNvPr>
              <p:cNvSpPr>
                <a:spLocks noGrp="1"/>
              </p:cNvSpPr>
              <p:nvPr>
                <p:ph idx="1"/>
              </p:nvPr>
            </p:nvSpPr>
            <p:spPr/>
            <p:txBody>
              <a:bodyPr/>
              <a:lstStyle/>
              <a:p>
                <a:r>
                  <a:rPr lang="zh-CN" altLang="en-US" dirty="0">
                    <a:solidFill>
                      <a:srgbClr val="0085B4"/>
                    </a:solidFill>
                    <a:latin typeface="华文楷体" panose="02010600040101010101" pitchFamily="2" charset="-122"/>
                    <a:ea typeface="华文楷体" panose="02010600040101010101" pitchFamily="2" charset="-122"/>
                    <a:cs typeface="+mn-ea"/>
                    <a:sym typeface="+mn-lt"/>
                  </a:rPr>
                  <a:t>定理</a:t>
                </a:r>
                <a:r>
                  <a:rPr lang="zh-CN" altLang="en-US" dirty="0">
                    <a:latin typeface="华文楷体" panose="02010600040101010101" pitchFamily="2" charset="-122"/>
                    <a:ea typeface="华文楷体" panose="02010600040101010101" pitchFamily="2" charset="-122"/>
                    <a:cs typeface="+mn-ea"/>
                    <a:sym typeface="+mn-lt"/>
                  </a:rPr>
                  <a:t>：泛化误差上界，二分类问题，当假设空间是有限个函数的集合 </a:t>
                </a:r>
                <a14:m>
                  <m:oMath xmlns:m="http://schemas.openxmlformats.org/officeDocument/2006/math">
                    <m:r>
                      <a:rPr lang="en-US" altLang="zh-CN" sz="2400" i="1">
                        <a:latin typeface="Cambria Math" panose="02040503050406030204" pitchFamily="18" charset="0"/>
                        <a:ea typeface="华文楷体" panose="02010600040101010101" pitchFamily="2" charset="-122"/>
                        <a:cs typeface="+mn-ea"/>
                        <a:sym typeface="+mn-lt"/>
                      </a:rPr>
                      <m:t>𝐹</m:t>
                    </m:r>
                    <m:r>
                      <a:rPr lang="en-US" altLang="zh-CN" sz="2400" i="1">
                        <a:latin typeface="Cambria Math" panose="02040503050406030204" pitchFamily="18" charset="0"/>
                        <a:ea typeface="华文楷体" panose="02010600040101010101" pitchFamily="2" charset="-122"/>
                        <a:cs typeface="+mn-ea"/>
                        <a:sym typeface="+mn-lt"/>
                      </a:rPr>
                      <m:t>={</m:t>
                    </m:r>
                    <m:sSub>
                      <m:sSubPr>
                        <m:ctrlPr>
                          <a:rPr lang="en-US" altLang="zh-CN" sz="2400" i="1">
                            <a:latin typeface="Cambria Math" panose="02040503050406030204" pitchFamily="18" charset="0"/>
                            <a:ea typeface="华文楷体" panose="02010600040101010101" pitchFamily="2" charset="-122"/>
                            <a:cs typeface="+mn-ea"/>
                            <a:sym typeface="+mn-lt"/>
                          </a:rPr>
                        </m:ctrlPr>
                      </m:sSubPr>
                      <m:e>
                        <m:r>
                          <a:rPr lang="en-US" altLang="zh-CN" sz="2400" i="1">
                            <a:latin typeface="Cambria Math" panose="02040503050406030204" pitchFamily="18" charset="0"/>
                            <a:ea typeface="华文楷体" panose="02010600040101010101" pitchFamily="2" charset="-122"/>
                            <a:cs typeface="+mn-ea"/>
                            <a:sym typeface="+mn-lt"/>
                          </a:rPr>
                          <m:t>𝑓</m:t>
                        </m:r>
                      </m:e>
                      <m:sub>
                        <m:r>
                          <a:rPr lang="en-US" altLang="zh-CN" sz="2400" i="1">
                            <a:latin typeface="Cambria Math" panose="02040503050406030204" pitchFamily="18" charset="0"/>
                            <a:ea typeface="华文楷体" panose="02010600040101010101" pitchFamily="2" charset="-122"/>
                            <a:cs typeface="+mn-ea"/>
                            <a:sym typeface="+mn-lt"/>
                          </a:rPr>
                          <m:t>1</m:t>
                        </m:r>
                      </m:sub>
                    </m:sSub>
                    <m:r>
                      <a:rPr lang="en-US" altLang="zh-CN" sz="2400" i="1">
                        <a:latin typeface="Cambria Math" panose="02040503050406030204" pitchFamily="18" charset="0"/>
                        <a:ea typeface="华文楷体" panose="02010600040101010101" pitchFamily="2" charset="-122"/>
                        <a:cs typeface="+mn-ea"/>
                        <a:sym typeface="+mn-lt"/>
                      </a:rPr>
                      <m:t>,</m:t>
                    </m:r>
                    <m:sSub>
                      <m:sSubPr>
                        <m:ctrlPr>
                          <a:rPr lang="en-US" altLang="zh-CN" sz="2400" i="1">
                            <a:latin typeface="Cambria Math" panose="02040503050406030204" pitchFamily="18" charset="0"/>
                            <a:ea typeface="华文楷体" panose="02010600040101010101" pitchFamily="2" charset="-122"/>
                            <a:cs typeface="+mn-ea"/>
                            <a:sym typeface="+mn-lt"/>
                          </a:rPr>
                        </m:ctrlPr>
                      </m:sSubPr>
                      <m:e>
                        <m:r>
                          <a:rPr lang="en-US" altLang="zh-CN" sz="2400" i="1">
                            <a:latin typeface="Cambria Math" panose="02040503050406030204" pitchFamily="18" charset="0"/>
                            <a:ea typeface="华文楷体" panose="02010600040101010101" pitchFamily="2" charset="-122"/>
                            <a:cs typeface="+mn-ea"/>
                            <a:sym typeface="+mn-lt"/>
                          </a:rPr>
                          <m:t>𝑓</m:t>
                        </m:r>
                      </m:e>
                      <m:sub>
                        <m:r>
                          <a:rPr lang="en-US" altLang="zh-CN" sz="2400" i="1">
                            <a:latin typeface="Cambria Math" panose="02040503050406030204" pitchFamily="18" charset="0"/>
                            <a:ea typeface="华文楷体" panose="02010600040101010101" pitchFamily="2" charset="-122"/>
                            <a:cs typeface="+mn-ea"/>
                            <a:sym typeface="+mn-lt"/>
                          </a:rPr>
                          <m:t>2</m:t>
                        </m:r>
                      </m:sub>
                    </m:sSub>
                    <m:r>
                      <a:rPr lang="en-US" altLang="zh-CN" sz="2400" i="1">
                        <a:latin typeface="Cambria Math" panose="02040503050406030204" pitchFamily="18" charset="0"/>
                        <a:ea typeface="华文楷体" panose="02010600040101010101" pitchFamily="2" charset="-122"/>
                        <a:cs typeface="+mn-ea"/>
                        <a:sym typeface="+mn-lt"/>
                      </a:rPr>
                      <m:t>,</m:t>
                    </m:r>
                    <m:r>
                      <a:rPr lang="en-US" altLang="zh-CN" sz="2400" i="1">
                        <a:latin typeface="Cambria Math" panose="02040503050406030204" pitchFamily="18" charset="0"/>
                        <a:ea typeface="Cambria Math" panose="02040503050406030204" pitchFamily="18" charset="0"/>
                        <a:cs typeface="+mn-ea"/>
                        <a:sym typeface="+mn-lt"/>
                      </a:rPr>
                      <m:t>⋯,</m:t>
                    </m:r>
                    <m:sSub>
                      <m:sSubPr>
                        <m:ctrlPr>
                          <a:rPr lang="en-US" altLang="zh-CN" sz="2400" i="1">
                            <a:latin typeface="Cambria Math" panose="02040503050406030204" pitchFamily="18" charset="0"/>
                            <a:ea typeface="华文楷体" panose="02010600040101010101" pitchFamily="2" charset="-122"/>
                            <a:cs typeface="+mn-ea"/>
                            <a:sym typeface="+mn-lt"/>
                          </a:rPr>
                        </m:ctrlPr>
                      </m:sSubPr>
                      <m:e>
                        <m:r>
                          <a:rPr lang="en-US" altLang="zh-CN" sz="2400" i="1">
                            <a:latin typeface="Cambria Math" panose="02040503050406030204" pitchFamily="18" charset="0"/>
                            <a:ea typeface="华文楷体" panose="02010600040101010101" pitchFamily="2" charset="-122"/>
                            <a:cs typeface="+mn-ea"/>
                            <a:sym typeface="+mn-lt"/>
                          </a:rPr>
                          <m:t>𝑓</m:t>
                        </m:r>
                      </m:e>
                      <m:sub>
                        <m:r>
                          <a:rPr lang="en-US" altLang="zh-CN" sz="2400" i="1">
                            <a:latin typeface="Cambria Math" panose="02040503050406030204" pitchFamily="18" charset="0"/>
                            <a:ea typeface="华文楷体" panose="02010600040101010101" pitchFamily="2" charset="-122"/>
                            <a:cs typeface="+mn-ea"/>
                            <a:sym typeface="+mn-lt"/>
                          </a:rPr>
                          <m:t>𝑑</m:t>
                        </m:r>
                      </m:sub>
                    </m:sSub>
                    <m:r>
                      <a:rPr lang="en-US" altLang="zh-CN" sz="2400" i="1">
                        <a:latin typeface="Cambria Math" panose="02040503050406030204" pitchFamily="18" charset="0"/>
                        <a:ea typeface="华文楷体" panose="02010600040101010101" pitchFamily="2" charset="-122"/>
                        <a:cs typeface="+mn-ea"/>
                        <a:sym typeface="+mn-lt"/>
                      </a:rPr>
                      <m:t>}</m:t>
                    </m:r>
                  </m:oMath>
                </a14:m>
                <a:r>
                  <a:rPr lang="zh-CN" altLang="en-US" dirty="0">
                    <a:latin typeface="华文楷体" panose="02010600040101010101" pitchFamily="2" charset="-122"/>
                    <a:ea typeface="华文楷体" panose="02010600040101010101" pitchFamily="2" charset="-122"/>
                    <a:cs typeface="+mn-ea"/>
                    <a:sym typeface="+mn-lt"/>
                  </a:rPr>
                  <a:t>，对任意一个函数        ， 至少以概率        ，以下不等式成立</a:t>
                </a:r>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r>
                  <a:rPr lang="zh-CN" altLang="en-US" sz="2400" dirty="0">
                    <a:latin typeface="华文楷体" panose="02010600040101010101" pitchFamily="2" charset="-122"/>
                    <a:ea typeface="华文楷体" panose="02010600040101010101" pitchFamily="2" charset="-122"/>
                    <a:cs typeface="+mn-ea"/>
                    <a:sym typeface="+mn-lt"/>
                  </a:rPr>
                  <a:t>证明：利用霍夫丁（</a:t>
                </a:r>
                <a:r>
                  <a:rPr lang="en-US" altLang="zh-CN" sz="2400" dirty="0" err="1">
                    <a:latin typeface="华文楷体" panose="02010600040101010101" pitchFamily="2" charset="-122"/>
                    <a:ea typeface="华文楷体" panose="02010600040101010101" pitchFamily="2" charset="-122"/>
                    <a:cs typeface="+mn-ea"/>
                    <a:sym typeface="+mn-lt"/>
                  </a:rPr>
                  <a:t>Hoeffding</a:t>
                </a:r>
                <a:r>
                  <a:rPr lang="zh-CN" altLang="en-US" sz="2400" dirty="0">
                    <a:latin typeface="华文楷体" panose="02010600040101010101" pitchFamily="2" charset="-122"/>
                    <a:ea typeface="华文楷体" panose="02010600040101010101" pitchFamily="2" charset="-122"/>
                    <a:cs typeface="+mn-ea"/>
                    <a:sym typeface="+mn-lt"/>
                  </a:rPr>
                  <a:t>）不等式</a:t>
                </a:r>
                <a:endParaRPr lang="en-US" altLang="zh-CN" sz="2400"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en-US" altLang="zh-CN" dirty="0">
                  <a:latin typeface="华文楷体" panose="02010600040101010101" pitchFamily="2" charset="-122"/>
                  <a:ea typeface="华文楷体" panose="02010600040101010101" pitchFamily="2" charset="-122"/>
                  <a:cs typeface="+mn-ea"/>
                  <a:sym typeface="+mn-lt"/>
                </a:endParaRPr>
              </a:p>
              <a:p>
                <a:endParaRPr lang="zh-CN" altLang="en-US" dirty="0"/>
              </a:p>
            </p:txBody>
          </p:sp>
        </mc:Choice>
        <mc:Fallback xmlns="">
          <p:sp>
            <p:nvSpPr>
              <p:cNvPr id="3" name="内容占位符 2">
                <a:extLst>
                  <a:ext uri="{FF2B5EF4-FFF2-40B4-BE49-F238E27FC236}">
                    <a16:creationId xmlns:a16="http://schemas.microsoft.com/office/drawing/2014/main" id="{2CE7AECE-B9FC-43D2-9E8D-487ED5A08F74}"/>
                  </a:ext>
                </a:extLst>
              </p:cNvPr>
              <p:cNvSpPr>
                <a:spLocks noGrp="1" noRot="1" noChangeAspect="1" noMove="1" noResize="1" noEditPoints="1" noAdjustHandles="1" noChangeArrowheads="1" noChangeShapeType="1" noTextEdit="1"/>
              </p:cNvSpPr>
              <p:nvPr>
                <p:ph idx="1"/>
              </p:nvPr>
            </p:nvSpPr>
            <p:spPr>
              <a:blipFill>
                <a:blip r:embed="rId4"/>
                <a:stretch>
                  <a:fillRect l="-94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09E43F55-EEBA-4A7E-A1EB-1B5B2727461E}"/>
              </a:ext>
            </a:extLst>
          </p:cNvPr>
          <p:cNvGraphicFramePr>
            <a:graphicFrameLocks noChangeAspect="1"/>
          </p:cNvGraphicFramePr>
          <p:nvPr/>
        </p:nvGraphicFramePr>
        <p:xfrm>
          <a:off x="5662467" y="2351430"/>
          <a:ext cx="867065" cy="432401"/>
        </p:xfrm>
        <a:graphic>
          <a:graphicData uri="http://schemas.openxmlformats.org/presentationml/2006/ole">
            <mc:AlternateContent xmlns:mc="http://schemas.openxmlformats.org/markup-compatibility/2006">
              <mc:Choice xmlns:v="urn:schemas-microsoft-com:vml" Requires="v">
                <p:oleObj spid="_x0000_s11346" name="Equation" r:id="rId5" imgW="380880" imgH="190440" progId="Equation.DSMT4">
                  <p:embed/>
                </p:oleObj>
              </mc:Choice>
              <mc:Fallback>
                <p:oleObj name="Equation" r:id="rId5" imgW="380880" imgH="190440" progId="Equation.DSMT4">
                  <p:embed/>
                  <p:pic>
                    <p:nvPicPr>
                      <p:cNvPr id="4" name="对象 3">
                        <a:extLst>
                          <a:ext uri="{FF2B5EF4-FFF2-40B4-BE49-F238E27FC236}">
                            <a16:creationId xmlns:a16="http://schemas.microsoft.com/office/drawing/2014/main" id="{09E43F55-EEBA-4A7E-A1EB-1B5B2727461E}"/>
                          </a:ext>
                        </a:extLst>
                      </p:cNvPr>
                      <p:cNvPicPr>
                        <a:picLocks noChangeAspect="1" noChangeArrowheads="1"/>
                      </p:cNvPicPr>
                      <p:nvPr/>
                    </p:nvPicPr>
                    <p:blipFill>
                      <a:blip r:embed="rId6"/>
                      <a:srcRect/>
                      <a:stretch>
                        <a:fillRect/>
                      </a:stretch>
                    </p:blipFill>
                    <p:spPr bwMode="auto">
                      <a:xfrm>
                        <a:off x="5662467" y="2351430"/>
                        <a:ext cx="867065" cy="432401"/>
                      </a:xfrm>
                      <a:prstGeom prst="rect">
                        <a:avLst/>
                      </a:prstGeom>
                      <a:noFill/>
                      <a:ln>
                        <a:noFill/>
                      </a:ln>
                    </p:spPr>
                  </p:pic>
                </p:oleObj>
              </mc:Fallback>
            </mc:AlternateContent>
          </a:graphicData>
        </a:graphic>
      </p:graphicFrame>
      <p:graphicFrame>
        <p:nvGraphicFramePr>
          <p:cNvPr id="5" name="对象 4">
            <a:extLst>
              <a:ext uri="{FF2B5EF4-FFF2-40B4-BE49-F238E27FC236}">
                <a16:creationId xmlns:a16="http://schemas.microsoft.com/office/drawing/2014/main" id="{3305CF0E-B32D-4AB5-9AEF-1AF535FF5914}"/>
              </a:ext>
            </a:extLst>
          </p:cNvPr>
          <p:cNvGraphicFramePr>
            <a:graphicFrameLocks noChangeAspect="1"/>
          </p:cNvGraphicFramePr>
          <p:nvPr/>
        </p:nvGraphicFramePr>
        <p:xfrm>
          <a:off x="8654781" y="2362919"/>
          <a:ext cx="727758" cy="394630"/>
        </p:xfrm>
        <a:graphic>
          <a:graphicData uri="http://schemas.openxmlformats.org/presentationml/2006/ole">
            <mc:AlternateContent xmlns:mc="http://schemas.openxmlformats.org/markup-compatibility/2006">
              <mc:Choice xmlns:v="urn:schemas-microsoft-com:vml" Requires="v">
                <p:oleObj spid="_x0000_s11347" name="Equation" r:id="rId7" imgW="304560" imgH="164880" progId="Equation.DSMT4">
                  <p:embed/>
                </p:oleObj>
              </mc:Choice>
              <mc:Fallback>
                <p:oleObj name="Equation" r:id="rId7" imgW="304560" imgH="164880" progId="Equation.DSMT4">
                  <p:embed/>
                  <p:pic>
                    <p:nvPicPr>
                      <p:cNvPr id="5" name="对象 4">
                        <a:extLst>
                          <a:ext uri="{FF2B5EF4-FFF2-40B4-BE49-F238E27FC236}">
                            <a16:creationId xmlns:a16="http://schemas.microsoft.com/office/drawing/2014/main" id="{3305CF0E-B32D-4AB5-9AEF-1AF535FF59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4781" y="2362919"/>
                        <a:ext cx="727758" cy="394630"/>
                      </a:xfrm>
                      <a:prstGeom prst="rect">
                        <a:avLst/>
                      </a:prstGeom>
                      <a:noFill/>
                      <a:ln>
                        <a:noFill/>
                      </a:ln>
                    </p:spPr>
                  </p:pic>
                </p:oleObj>
              </mc:Fallback>
            </mc:AlternateContent>
          </a:graphicData>
        </a:graphic>
      </p:graphicFrame>
      <p:graphicFrame>
        <p:nvGraphicFramePr>
          <p:cNvPr id="6" name="对象 5">
            <a:extLst>
              <a:ext uri="{FF2B5EF4-FFF2-40B4-BE49-F238E27FC236}">
                <a16:creationId xmlns:a16="http://schemas.microsoft.com/office/drawing/2014/main" id="{492F0D57-5671-40E9-A2D6-9A8569390F47}"/>
              </a:ext>
            </a:extLst>
          </p:cNvPr>
          <p:cNvGraphicFramePr>
            <a:graphicFrameLocks noChangeAspect="1"/>
          </p:cNvGraphicFramePr>
          <p:nvPr/>
        </p:nvGraphicFramePr>
        <p:xfrm>
          <a:off x="3957392" y="3292809"/>
          <a:ext cx="3091508" cy="483275"/>
        </p:xfrm>
        <a:graphic>
          <a:graphicData uri="http://schemas.openxmlformats.org/presentationml/2006/ole">
            <mc:AlternateContent xmlns:mc="http://schemas.openxmlformats.org/markup-compatibility/2006">
              <mc:Choice xmlns:v="urn:schemas-microsoft-com:vml" Requires="v">
                <p:oleObj spid="_x0000_s11348" name="Equation" r:id="rId9" imgW="1460160" imgH="228600" progId="Equation.DSMT4">
                  <p:embed/>
                </p:oleObj>
              </mc:Choice>
              <mc:Fallback>
                <p:oleObj name="Equation" r:id="rId9" imgW="1460160" imgH="228600" progId="Equation.DSMT4">
                  <p:embed/>
                  <p:pic>
                    <p:nvPicPr>
                      <p:cNvPr id="6" name="对象 5">
                        <a:extLst>
                          <a:ext uri="{FF2B5EF4-FFF2-40B4-BE49-F238E27FC236}">
                            <a16:creationId xmlns:a16="http://schemas.microsoft.com/office/drawing/2014/main" id="{492F0D57-5671-40E9-A2D6-9A8569390F47}"/>
                          </a:ext>
                        </a:extLst>
                      </p:cNvPr>
                      <p:cNvPicPr/>
                      <p:nvPr/>
                    </p:nvPicPr>
                    <p:blipFill>
                      <a:blip r:embed="rId10"/>
                      <a:stretch>
                        <a:fillRect/>
                      </a:stretch>
                    </p:blipFill>
                    <p:spPr>
                      <a:xfrm>
                        <a:off x="3957392" y="3292809"/>
                        <a:ext cx="3091508" cy="4832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6ED9ED3-CE83-4356-80BA-166FB87D0CCC}"/>
              </a:ext>
            </a:extLst>
          </p:cNvPr>
          <p:cNvGraphicFramePr>
            <a:graphicFrameLocks noChangeAspect="1"/>
          </p:cNvGraphicFramePr>
          <p:nvPr/>
        </p:nvGraphicFramePr>
        <p:xfrm>
          <a:off x="3861160" y="3945706"/>
          <a:ext cx="4626771" cy="1084635"/>
        </p:xfrm>
        <a:graphic>
          <a:graphicData uri="http://schemas.openxmlformats.org/presentationml/2006/ole">
            <mc:AlternateContent xmlns:mc="http://schemas.openxmlformats.org/markup-compatibility/2006">
              <mc:Choice xmlns:v="urn:schemas-microsoft-com:vml" Requires="v">
                <p:oleObj spid="_x0000_s11349" name="Equation" r:id="rId11" imgW="1892160" imgH="444240" progId="Equation.DSMT4">
                  <p:embed/>
                </p:oleObj>
              </mc:Choice>
              <mc:Fallback>
                <p:oleObj name="Equation" r:id="rId11" imgW="1892160" imgH="444240" progId="Equation.DSMT4">
                  <p:embed/>
                  <p:pic>
                    <p:nvPicPr>
                      <p:cNvPr id="7" name="对象 6">
                        <a:extLst>
                          <a:ext uri="{FF2B5EF4-FFF2-40B4-BE49-F238E27FC236}">
                            <a16:creationId xmlns:a16="http://schemas.microsoft.com/office/drawing/2014/main" id="{F6ED9ED3-CE83-4356-80BA-166FB87D0CCC}"/>
                          </a:ext>
                        </a:extLst>
                      </p:cNvPr>
                      <p:cNvPicPr/>
                      <p:nvPr/>
                    </p:nvPicPr>
                    <p:blipFill>
                      <a:blip r:embed="rId12"/>
                      <a:stretch>
                        <a:fillRect/>
                      </a:stretch>
                    </p:blipFill>
                    <p:spPr>
                      <a:xfrm>
                        <a:off x="3861160" y="3945706"/>
                        <a:ext cx="4626771" cy="1084635"/>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D0AD32B7-6CC3-4EBC-B987-85220C52CDA5}"/>
              </a:ext>
            </a:extLst>
          </p:cNvPr>
          <p:cNvSpPr/>
          <p:nvPr/>
        </p:nvSpPr>
        <p:spPr>
          <a:xfrm>
            <a:off x="3861160" y="3292809"/>
            <a:ext cx="854343" cy="483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F37F7FD-3C07-403A-9CAE-E9A36DF7E80E}"/>
              </a:ext>
            </a:extLst>
          </p:cNvPr>
          <p:cNvSpPr/>
          <p:nvPr/>
        </p:nvSpPr>
        <p:spPr>
          <a:xfrm>
            <a:off x="4924072" y="3295319"/>
            <a:ext cx="665638" cy="48327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10" name="文本框 9">
            <a:extLst>
              <a:ext uri="{FF2B5EF4-FFF2-40B4-BE49-F238E27FC236}">
                <a16:creationId xmlns:a16="http://schemas.microsoft.com/office/drawing/2014/main" id="{837ADDC5-1044-4835-8AB8-CE605961EC9E}"/>
              </a:ext>
            </a:extLst>
          </p:cNvPr>
          <p:cNvSpPr txBox="1"/>
          <p:nvPr/>
        </p:nvSpPr>
        <p:spPr>
          <a:xfrm>
            <a:off x="1751174" y="3236419"/>
            <a:ext cx="2101934" cy="830997"/>
          </a:xfrm>
          <a:prstGeom prst="rect">
            <a:avLst/>
          </a:prstGeom>
          <a:noFill/>
        </p:spPr>
        <p:txBody>
          <a:bodyPr wrap="square" rtlCol="0">
            <a:spAutoFit/>
          </a:bodyPr>
          <a:lstStyle/>
          <a:p>
            <a:pPr algn="ctr"/>
            <a:r>
              <a:rPr lang="zh-CN" altLang="en-US" sz="2400" b="1" dirty="0">
                <a:solidFill>
                  <a:srgbClr val="FF0000"/>
                </a:solidFill>
                <a:latin typeface="楷体" panose="02010609060101010101" pitchFamily="49" charset="-122"/>
                <a:ea typeface="楷体" panose="02010609060101010101" pitchFamily="49" charset="-122"/>
              </a:rPr>
              <a:t>泛化误差</a:t>
            </a:r>
            <a:endParaRPr lang="en-US" altLang="zh-CN" sz="2400" b="1" dirty="0">
              <a:solidFill>
                <a:srgbClr val="FF0000"/>
              </a:solidFill>
              <a:latin typeface="楷体" panose="02010609060101010101" pitchFamily="49" charset="-122"/>
              <a:ea typeface="楷体" panose="02010609060101010101" pitchFamily="49" charset="-122"/>
            </a:endParaRPr>
          </a:p>
          <a:p>
            <a:pPr algn="ctr"/>
            <a:r>
              <a:rPr lang="zh-CN" altLang="en-US" sz="2400" b="1" dirty="0">
                <a:solidFill>
                  <a:srgbClr val="FF0000"/>
                </a:solidFill>
                <a:latin typeface="楷体" panose="02010609060101010101" pitchFamily="49" charset="-122"/>
                <a:ea typeface="楷体" panose="02010609060101010101" pitchFamily="49" charset="-122"/>
              </a:rPr>
              <a:t>（期望的风险）</a:t>
            </a:r>
          </a:p>
        </p:txBody>
      </p:sp>
      <p:sp>
        <p:nvSpPr>
          <p:cNvPr id="11" name="文本框 10">
            <a:extLst>
              <a:ext uri="{FF2B5EF4-FFF2-40B4-BE49-F238E27FC236}">
                <a16:creationId xmlns:a16="http://schemas.microsoft.com/office/drawing/2014/main" id="{8E455B27-454C-4032-9AB0-D9F5942136B4}"/>
              </a:ext>
            </a:extLst>
          </p:cNvPr>
          <p:cNvSpPr txBox="1"/>
          <p:nvPr/>
        </p:nvSpPr>
        <p:spPr>
          <a:xfrm>
            <a:off x="5288025" y="2841948"/>
            <a:ext cx="3199905" cy="461665"/>
          </a:xfrm>
          <a:prstGeom prst="rect">
            <a:avLst/>
          </a:prstGeom>
          <a:noFill/>
        </p:spPr>
        <p:txBody>
          <a:bodyPr wrap="square" rtlCol="0">
            <a:spAutoFit/>
          </a:bodyPr>
          <a:lstStyle/>
          <a:p>
            <a:r>
              <a:rPr lang="zh-CN" altLang="en-US" sz="2400" b="1" dirty="0">
                <a:solidFill>
                  <a:srgbClr val="0000FF"/>
                </a:solidFill>
                <a:latin typeface="楷体" panose="02010609060101010101" pitchFamily="49" charset="-122"/>
                <a:ea typeface="楷体" panose="02010609060101010101" pitchFamily="49" charset="-122"/>
              </a:rPr>
              <a:t>训练误差（经验风险）</a:t>
            </a:r>
          </a:p>
        </p:txBody>
      </p:sp>
      <p:sp>
        <p:nvSpPr>
          <p:cNvPr id="12" name="矩形 11">
            <a:extLst>
              <a:ext uri="{FF2B5EF4-FFF2-40B4-BE49-F238E27FC236}">
                <a16:creationId xmlns:a16="http://schemas.microsoft.com/office/drawing/2014/main" id="{6DDC5FBF-4738-4BDA-975A-C5C601DFB705}"/>
              </a:ext>
            </a:extLst>
          </p:cNvPr>
          <p:cNvSpPr/>
          <p:nvPr/>
        </p:nvSpPr>
        <p:spPr>
          <a:xfrm>
            <a:off x="6383262" y="4203167"/>
            <a:ext cx="834280" cy="48327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13" name="文本框 12">
            <a:extLst>
              <a:ext uri="{FF2B5EF4-FFF2-40B4-BE49-F238E27FC236}">
                <a16:creationId xmlns:a16="http://schemas.microsoft.com/office/drawing/2014/main" id="{C33BA368-2D34-4032-9513-FDC6DCBFBCD0}"/>
              </a:ext>
            </a:extLst>
          </p:cNvPr>
          <p:cNvSpPr txBox="1"/>
          <p:nvPr/>
        </p:nvSpPr>
        <p:spPr>
          <a:xfrm>
            <a:off x="6556390" y="3605751"/>
            <a:ext cx="2955679" cy="461665"/>
          </a:xfrm>
          <a:prstGeom prst="rect">
            <a:avLst/>
          </a:prstGeom>
          <a:noFill/>
        </p:spPr>
        <p:txBody>
          <a:bodyPr wrap="square" rtlCol="0">
            <a:spAutoFit/>
          </a:bodyPr>
          <a:lstStyle/>
          <a:p>
            <a:r>
              <a:rPr lang="zh-CN" altLang="en-US" sz="2400" b="1" dirty="0">
                <a:solidFill>
                  <a:srgbClr val="00B050"/>
                </a:solidFill>
                <a:latin typeface="楷体" panose="02010609060101010101" pitchFamily="49" charset="-122"/>
                <a:ea typeface="楷体" panose="02010609060101010101" pitchFamily="49" charset="-122"/>
              </a:rPr>
              <a:t>包含的函数越多越大</a:t>
            </a:r>
          </a:p>
        </p:txBody>
      </p:sp>
      <p:pic>
        <p:nvPicPr>
          <p:cNvPr id="14" name="图片 13">
            <a:extLst>
              <a:ext uri="{FF2B5EF4-FFF2-40B4-BE49-F238E27FC236}">
                <a16:creationId xmlns:a16="http://schemas.microsoft.com/office/drawing/2014/main" id="{D947F741-E02E-472A-B83F-0C69D94719EC}"/>
              </a:ext>
            </a:extLst>
          </p:cNvPr>
          <p:cNvPicPr>
            <a:picLocks noChangeAspect="1"/>
          </p:cNvPicPr>
          <p:nvPr/>
        </p:nvPicPr>
        <p:blipFill>
          <a:blip r:embed="rId13"/>
          <a:stretch>
            <a:fillRect/>
          </a:stretch>
        </p:blipFill>
        <p:spPr>
          <a:xfrm>
            <a:off x="5851119" y="5162001"/>
            <a:ext cx="6340881" cy="1598770"/>
          </a:xfrm>
          <a:prstGeom prst="rect">
            <a:avLst/>
          </a:prstGeom>
        </p:spPr>
      </p:pic>
    </p:spTree>
    <p:extLst>
      <p:ext uri="{BB962C8B-B14F-4D97-AF65-F5344CB8AC3E}">
        <p14:creationId xmlns:p14="http://schemas.microsoft.com/office/powerpoint/2010/main" val="8200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68E68-9BBC-4482-94CE-9B03AF99CD5D}"/>
              </a:ext>
            </a:extLst>
          </p:cNvPr>
          <p:cNvSpPr>
            <a:spLocks noGrp="1"/>
          </p:cNvSpPr>
          <p:nvPr>
            <p:ph type="title"/>
          </p:nvPr>
        </p:nvSpPr>
        <p:spPr/>
        <p:txBody>
          <a:bodyPr/>
          <a:lstStyle/>
          <a:p>
            <a:r>
              <a:rPr lang="zh-CN" altLang="en-US" dirty="0"/>
              <a:t>情感分析</a:t>
            </a:r>
          </a:p>
        </p:txBody>
      </p:sp>
      <p:pic>
        <p:nvPicPr>
          <p:cNvPr id="4" name="图片 3">
            <a:extLst>
              <a:ext uri="{FF2B5EF4-FFF2-40B4-BE49-F238E27FC236}">
                <a16:creationId xmlns:a16="http://schemas.microsoft.com/office/drawing/2014/main" id="{F67BA97C-B0C6-4049-9E02-650BF0A25DFB}"/>
              </a:ext>
            </a:extLst>
          </p:cNvPr>
          <p:cNvPicPr>
            <a:picLocks noChangeAspect="1"/>
          </p:cNvPicPr>
          <p:nvPr/>
        </p:nvPicPr>
        <p:blipFill>
          <a:blip r:embed="rId2"/>
          <a:stretch>
            <a:fillRect/>
          </a:stretch>
        </p:blipFill>
        <p:spPr>
          <a:xfrm>
            <a:off x="245346" y="1609932"/>
            <a:ext cx="5837329" cy="3153600"/>
          </a:xfrm>
          <a:prstGeom prst="rect">
            <a:avLst/>
          </a:prstGeom>
        </p:spPr>
      </p:pic>
      <p:graphicFrame>
        <p:nvGraphicFramePr>
          <p:cNvPr id="5" name="表格 4">
            <a:extLst>
              <a:ext uri="{FF2B5EF4-FFF2-40B4-BE49-F238E27FC236}">
                <a16:creationId xmlns:a16="http://schemas.microsoft.com/office/drawing/2014/main" id="{B3EEDE9A-2A29-4677-AA64-60638CC9DE74}"/>
              </a:ext>
            </a:extLst>
          </p:cNvPr>
          <p:cNvGraphicFramePr>
            <a:graphicFrameLocks noGrp="1"/>
          </p:cNvGraphicFramePr>
          <p:nvPr/>
        </p:nvGraphicFramePr>
        <p:xfrm>
          <a:off x="6212600" y="1609932"/>
          <a:ext cx="5584757" cy="3280134"/>
        </p:xfrm>
        <a:graphic>
          <a:graphicData uri="http://schemas.openxmlformats.org/drawingml/2006/table">
            <a:tbl>
              <a:tblPr firstRow="1" bandRow="1"/>
              <a:tblGrid>
                <a:gridCol w="1070164">
                  <a:extLst>
                    <a:ext uri="{9D8B030D-6E8A-4147-A177-3AD203B41FA5}">
                      <a16:colId xmlns:a16="http://schemas.microsoft.com/office/drawing/2014/main" val="4145832568"/>
                    </a:ext>
                  </a:extLst>
                </a:gridCol>
                <a:gridCol w="4514593">
                  <a:extLst>
                    <a:ext uri="{9D8B030D-6E8A-4147-A177-3AD203B41FA5}">
                      <a16:colId xmlns:a16="http://schemas.microsoft.com/office/drawing/2014/main" val="2401766995"/>
                    </a:ext>
                  </a:extLst>
                </a:gridCol>
              </a:tblGrid>
              <a:tr h="481827">
                <a:tc>
                  <a:txBody>
                    <a:bodyPr/>
                    <a:lstStyle>
                      <a:lvl1pPr marL="0" algn="l" defTabSz="914400" rtl="0" eaLnBrk="1" latinLnBrk="0" hangingPunct="1">
                        <a:defRPr sz="1800" b="1" kern="1200">
                          <a:solidFill>
                            <a:schemeClr val="lt1"/>
                          </a:solidFill>
                          <a:latin typeface="Arial" panose="020F0502020204030204"/>
                          <a:ea typeface="微软雅黑"/>
                        </a:defRPr>
                      </a:lvl1pPr>
                      <a:lvl2pPr marL="457200" algn="l" defTabSz="914400" rtl="0" eaLnBrk="1" latinLnBrk="0" hangingPunct="1">
                        <a:defRPr sz="1800" b="1" kern="1200">
                          <a:solidFill>
                            <a:schemeClr val="lt1"/>
                          </a:solidFill>
                          <a:latin typeface="Arial" panose="020F0502020204030204"/>
                          <a:ea typeface="微软雅黑"/>
                        </a:defRPr>
                      </a:lvl2pPr>
                      <a:lvl3pPr marL="914400" algn="l" defTabSz="914400" rtl="0" eaLnBrk="1" latinLnBrk="0" hangingPunct="1">
                        <a:defRPr sz="1800" b="1" kern="1200">
                          <a:solidFill>
                            <a:schemeClr val="lt1"/>
                          </a:solidFill>
                          <a:latin typeface="Arial" panose="020F0502020204030204"/>
                          <a:ea typeface="微软雅黑"/>
                        </a:defRPr>
                      </a:lvl3pPr>
                      <a:lvl4pPr marL="1371600" algn="l" defTabSz="914400" rtl="0" eaLnBrk="1" latinLnBrk="0" hangingPunct="1">
                        <a:defRPr sz="1800" b="1" kern="1200">
                          <a:solidFill>
                            <a:schemeClr val="lt1"/>
                          </a:solidFill>
                          <a:latin typeface="Arial" panose="020F0502020204030204"/>
                          <a:ea typeface="微软雅黑"/>
                        </a:defRPr>
                      </a:lvl4pPr>
                      <a:lvl5pPr marL="1828800" algn="l" defTabSz="914400" rtl="0" eaLnBrk="1" latinLnBrk="0" hangingPunct="1">
                        <a:defRPr sz="1800" b="1" kern="1200">
                          <a:solidFill>
                            <a:schemeClr val="lt1"/>
                          </a:solidFill>
                          <a:latin typeface="Arial" panose="020F0502020204030204"/>
                          <a:ea typeface="微软雅黑"/>
                        </a:defRPr>
                      </a:lvl5pPr>
                      <a:lvl6pPr marL="2286000" algn="l" defTabSz="914400" rtl="0" eaLnBrk="1" latinLnBrk="0" hangingPunct="1">
                        <a:defRPr sz="1800" b="1" kern="1200">
                          <a:solidFill>
                            <a:schemeClr val="lt1"/>
                          </a:solidFill>
                          <a:latin typeface="Arial" panose="020F0502020204030204"/>
                          <a:ea typeface="微软雅黑"/>
                        </a:defRPr>
                      </a:lvl6pPr>
                      <a:lvl7pPr marL="2743200" algn="l" defTabSz="914400" rtl="0" eaLnBrk="1" latinLnBrk="0" hangingPunct="1">
                        <a:defRPr sz="1800" b="1" kern="1200">
                          <a:solidFill>
                            <a:schemeClr val="lt1"/>
                          </a:solidFill>
                          <a:latin typeface="Arial" panose="020F0502020204030204"/>
                          <a:ea typeface="微软雅黑"/>
                        </a:defRPr>
                      </a:lvl7pPr>
                      <a:lvl8pPr marL="3200400" algn="l" defTabSz="914400" rtl="0" eaLnBrk="1" latinLnBrk="0" hangingPunct="1">
                        <a:defRPr sz="1800" b="1" kern="1200">
                          <a:solidFill>
                            <a:schemeClr val="lt1"/>
                          </a:solidFill>
                          <a:latin typeface="Arial" panose="020F0502020204030204"/>
                          <a:ea typeface="微软雅黑"/>
                        </a:defRPr>
                      </a:lvl8pPr>
                      <a:lvl9pPr marL="3657600" algn="l" defTabSz="914400" rtl="0" eaLnBrk="1" latinLnBrk="0" hangingPunct="1">
                        <a:defRPr sz="1800" b="1" kern="1200">
                          <a:solidFill>
                            <a:schemeClr val="lt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情绪</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276AA"/>
                    </a:solidFill>
                  </a:tcPr>
                </a:tc>
                <a:tc>
                  <a:txBody>
                    <a:bodyPr/>
                    <a:lstStyle>
                      <a:lvl1pPr marL="0" algn="l" defTabSz="914400" rtl="0" eaLnBrk="1" latinLnBrk="0" hangingPunct="1">
                        <a:defRPr sz="1800" b="1" kern="1200">
                          <a:solidFill>
                            <a:schemeClr val="lt1"/>
                          </a:solidFill>
                          <a:latin typeface="Arial" panose="020F0502020204030204"/>
                          <a:ea typeface="微软雅黑"/>
                        </a:defRPr>
                      </a:lvl1pPr>
                      <a:lvl2pPr marL="457200" algn="l" defTabSz="914400" rtl="0" eaLnBrk="1" latinLnBrk="0" hangingPunct="1">
                        <a:defRPr sz="1800" b="1" kern="1200">
                          <a:solidFill>
                            <a:schemeClr val="lt1"/>
                          </a:solidFill>
                          <a:latin typeface="Arial" panose="020F0502020204030204"/>
                          <a:ea typeface="微软雅黑"/>
                        </a:defRPr>
                      </a:lvl2pPr>
                      <a:lvl3pPr marL="914400" algn="l" defTabSz="914400" rtl="0" eaLnBrk="1" latinLnBrk="0" hangingPunct="1">
                        <a:defRPr sz="1800" b="1" kern="1200">
                          <a:solidFill>
                            <a:schemeClr val="lt1"/>
                          </a:solidFill>
                          <a:latin typeface="Arial" panose="020F0502020204030204"/>
                          <a:ea typeface="微软雅黑"/>
                        </a:defRPr>
                      </a:lvl3pPr>
                      <a:lvl4pPr marL="1371600" algn="l" defTabSz="914400" rtl="0" eaLnBrk="1" latinLnBrk="0" hangingPunct="1">
                        <a:defRPr sz="1800" b="1" kern="1200">
                          <a:solidFill>
                            <a:schemeClr val="lt1"/>
                          </a:solidFill>
                          <a:latin typeface="Arial" panose="020F0502020204030204"/>
                          <a:ea typeface="微软雅黑"/>
                        </a:defRPr>
                      </a:lvl4pPr>
                      <a:lvl5pPr marL="1828800" algn="l" defTabSz="914400" rtl="0" eaLnBrk="1" latinLnBrk="0" hangingPunct="1">
                        <a:defRPr sz="1800" b="1" kern="1200">
                          <a:solidFill>
                            <a:schemeClr val="lt1"/>
                          </a:solidFill>
                          <a:latin typeface="Arial" panose="020F0502020204030204"/>
                          <a:ea typeface="微软雅黑"/>
                        </a:defRPr>
                      </a:lvl5pPr>
                      <a:lvl6pPr marL="2286000" algn="l" defTabSz="914400" rtl="0" eaLnBrk="1" latinLnBrk="0" hangingPunct="1">
                        <a:defRPr sz="1800" b="1" kern="1200">
                          <a:solidFill>
                            <a:schemeClr val="lt1"/>
                          </a:solidFill>
                          <a:latin typeface="Arial" panose="020F0502020204030204"/>
                          <a:ea typeface="微软雅黑"/>
                        </a:defRPr>
                      </a:lvl6pPr>
                      <a:lvl7pPr marL="2743200" algn="l" defTabSz="914400" rtl="0" eaLnBrk="1" latinLnBrk="0" hangingPunct="1">
                        <a:defRPr sz="1800" b="1" kern="1200">
                          <a:solidFill>
                            <a:schemeClr val="lt1"/>
                          </a:solidFill>
                          <a:latin typeface="Arial" panose="020F0502020204030204"/>
                          <a:ea typeface="微软雅黑"/>
                        </a:defRPr>
                      </a:lvl7pPr>
                      <a:lvl8pPr marL="3200400" algn="l" defTabSz="914400" rtl="0" eaLnBrk="1" latinLnBrk="0" hangingPunct="1">
                        <a:defRPr sz="1800" b="1" kern="1200">
                          <a:solidFill>
                            <a:schemeClr val="lt1"/>
                          </a:solidFill>
                          <a:latin typeface="Arial" panose="020F0502020204030204"/>
                          <a:ea typeface="微软雅黑"/>
                        </a:defRPr>
                      </a:lvl8pPr>
                      <a:lvl9pPr marL="3657600" algn="l" defTabSz="914400" rtl="0" eaLnBrk="1" latinLnBrk="0" hangingPunct="1">
                        <a:defRPr sz="1800" b="1" kern="1200">
                          <a:solidFill>
                            <a:schemeClr val="lt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微博</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276AA"/>
                    </a:solidFill>
                  </a:tcPr>
                </a:tc>
                <a:extLst>
                  <a:ext uri="{0D108BD9-81ED-4DB2-BD59-A6C34878D82A}">
                    <a16:rowId xmlns:a16="http://schemas.microsoft.com/office/drawing/2014/main" val="2342362049"/>
                  </a:ext>
                </a:extLst>
              </a:tr>
              <a:tr h="502920">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喜</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40000"/>
                      </a:srgbClr>
                    </a:solidFill>
                  </a:tcP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r>
                        <a:rPr lang="zh-CN" altLang="en-US" sz="1600" dirty="0">
                          <a:latin typeface="楷体" panose="02010609060101010101" pitchFamily="49" charset="-122"/>
                          <a:ea typeface="楷体" panose="02010609060101010101" pitchFamily="49" charset="-122"/>
                        </a:rPr>
                        <a:t>周末见到了高中同学，她一点都没变，还是那么美丽。就连说话的语调都一如当年。</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40000"/>
                      </a:srgbClr>
                    </a:solidFill>
                  </a:tcPr>
                </a:tc>
                <a:extLst>
                  <a:ext uri="{0D108BD9-81ED-4DB2-BD59-A6C34878D82A}">
                    <a16:rowId xmlns:a16="http://schemas.microsoft.com/office/drawing/2014/main" val="2965051018"/>
                  </a:ext>
                </a:extLst>
              </a:tr>
              <a:tr h="481827">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怒</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20000"/>
                      </a:srgbClr>
                    </a:solidFill>
                  </a:tcP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r>
                        <a:rPr lang="zh-CN" altLang="en-US" sz="1600" dirty="0">
                          <a:latin typeface="楷体" panose="02010609060101010101" pitchFamily="49" charset="-122"/>
                          <a:ea typeface="楷体" panose="02010609060101010101" pitchFamily="49" charset="-122"/>
                        </a:rPr>
                        <a:t>请不要等我变了以后，才说怀恋从前的我好吗？</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20000"/>
                      </a:srgbClr>
                    </a:solidFill>
                  </a:tcPr>
                </a:tc>
                <a:extLst>
                  <a:ext uri="{0D108BD9-81ED-4DB2-BD59-A6C34878D82A}">
                    <a16:rowId xmlns:a16="http://schemas.microsoft.com/office/drawing/2014/main" val="872963191"/>
                  </a:ext>
                </a:extLst>
              </a:tr>
              <a:tr h="481827">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哀</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40000"/>
                      </a:srgbClr>
                    </a:solidFill>
                  </a:tcP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r>
                        <a:rPr lang="zh-CN" altLang="en-US" sz="1600" dirty="0">
                          <a:latin typeface="楷体" panose="02010609060101010101" pitchFamily="49" charset="-122"/>
                          <a:ea typeface="楷体" panose="02010609060101010101" pitchFamily="49" charset="-122"/>
                        </a:rPr>
                        <a:t>真该下定决心减肥了，我自己都闲胖了，更别说别人了！</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40000"/>
                      </a:srgbClr>
                    </a:solidFill>
                  </a:tcPr>
                </a:tc>
                <a:extLst>
                  <a:ext uri="{0D108BD9-81ED-4DB2-BD59-A6C34878D82A}">
                    <a16:rowId xmlns:a16="http://schemas.microsoft.com/office/drawing/2014/main" val="2795236733"/>
                  </a:ext>
                </a:extLst>
              </a:tr>
              <a:tr h="502920">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惊</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20000"/>
                      </a:srgbClr>
                    </a:solidFill>
                  </a:tcP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r>
                        <a:rPr lang="zh-CN" altLang="en-US" sz="1600" dirty="0">
                          <a:latin typeface="楷体" panose="02010609060101010101" pitchFamily="49" charset="-122"/>
                          <a:ea typeface="楷体" panose="02010609060101010101" pitchFamily="49" charset="-122"/>
                        </a:rPr>
                        <a:t>大早上刚进餐厅就看见桌上竖俩鸡蛋</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这年头，没点技术活你都不好意思占座！</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20000"/>
                      </a:srgbClr>
                    </a:solidFill>
                  </a:tcPr>
                </a:tc>
                <a:extLst>
                  <a:ext uri="{0D108BD9-81ED-4DB2-BD59-A6C34878D82A}">
                    <a16:rowId xmlns:a16="http://schemas.microsoft.com/office/drawing/2014/main" val="1223243457"/>
                  </a:ext>
                </a:extLst>
              </a:tr>
              <a:tr h="481827">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r>
                        <a:rPr lang="zh-CN" altLang="en-US" sz="1600" dirty="0">
                          <a:latin typeface="楷体" panose="02010609060101010101" pitchFamily="49" charset="-122"/>
                          <a:ea typeface="楷体" panose="02010609060101010101" pitchFamily="49" charset="-122"/>
                        </a:rPr>
                        <a:t>恐</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40000"/>
                      </a:srgbClr>
                    </a:solidFill>
                  </a:tcP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r>
                        <a:rPr lang="zh-CN" altLang="en-US" sz="1600" dirty="0">
                          <a:latin typeface="楷体" panose="02010609060101010101" pitchFamily="49" charset="-122"/>
                          <a:ea typeface="楷体" panose="02010609060101010101" pitchFamily="49" charset="-122"/>
                        </a:rPr>
                        <a:t>周一领导约我谈话，是我的春天来了还是冬天到了</a:t>
                      </a: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276AA">
                        <a:tint val="40000"/>
                      </a:srgbClr>
                    </a:solidFill>
                  </a:tcPr>
                </a:tc>
                <a:extLst>
                  <a:ext uri="{0D108BD9-81ED-4DB2-BD59-A6C34878D82A}">
                    <a16:rowId xmlns:a16="http://schemas.microsoft.com/office/drawing/2014/main" val="2465800290"/>
                  </a:ext>
                </a:extLst>
              </a:tr>
            </a:tbl>
          </a:graphicData>
        </a:graphic>
      </p:graphicFrame>
    </p:spTree>
    <p:extLst>
      <p:ext uri="{BB962C8B-B14F-4D97-AF65-F5344CB8AC3E}">
        <p14:creationId xmlns:p14="http://schemas.microsoft.com/office/powerpoint/2010/main" val="2994141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A0B6-E12A-4E4A-8F03-5D001D12657F}"/>
              </a:ext>
            </a:extLst>
          </p:cNvPr>
          <p:cNvSpPr>
            <a:spLocks noGrp="1"/>
          </p:cNvSpPr>
          <p:nvPr>
            <p:ph type="title"/>
          </p:nvPr>
        </p:nvSpPr>
        <p:spPr/>
        <p:txBody>
          <a:bodyPr/>
          <a:lstStyle/>
          <a:p>
            <a:r>
              <a:rPr lang="zh-CN" altLang="en-US" dirty="0"/>
              <a:t>模型评估</a:t>
            </a:r>
          </a:p>
        </p:txBody>
      </p:sp>
      <p:sp>
        <p:nvSpPr>
          <p:cNvPr id="3" name="内容占位符 2">
            <a:extLst>
              <a:ext uri="{FF2B5EF4-FFF2-40B4-BE49-F238E27FC236}">
                <a16:creationId xmlns:a16="http://schemas.microsoft.com/office/drawing/2014/main" id="{2CE7AECE-B9FC-43D2-9E8D-487ED5A08F74}"/>
              </a:ext>
            </a:extLst>
          </p:cNvPr>
          <p:cNvSpPr>
            <a:spLocks noGrp="1"/>
          </p:cNvSpPr>
          <p:nvPr>
            <p:ph idx="1"/>
          </p:nvPr>
        </p:nvSpPr>
        <p:spPr/>
        <p:txBody>
          <a:bodyPr/>
          <a:lstStyle/>
          <a:p>
            <a:r>
              <a:rPr lang="zh-CN" altLang="en-US" dirty="0">
                <a:solidFill>
                  <a:srgbClr val="0070C0"/>
                </a:solidFill>
              </a:rPr>
              <a:t>交叉验证</a:t>
            </a:r>
            <a:endParaRPr lang="en-US" altLang="zh-CN" dirty="0">
              <a:solidFill>
                <a:srgbClr val="0070C0"/>
              </a:solidFill>
            </a:endParaRPr>
          </a:p>
          <a:p>
            <a:pPr lvl="1"/>
            <a:r>
              <a:rPr lang="zh-CN" altLang="en-US" dirty="0"/>
              <a:t>简单交叉验证</a:t>
            </a:r>
            <a:endParaRPr lang="en-US" altLang="zh-CN" dirty="0"/>
          </a:p>
          <a:p>
            <a:pPr lvl="2"/>
            <a:r>
              <a:rPr lang="zh-CN" altLang="en-US" dirty="0"/>
              <a:t>训练集</a:t>
            </a:r>
            <a:r>
              <a:rPr lang="en-US" altLang="zh-CN" dirty="0"/>
              <a:t>+</a:t>
            </a:r>
            <a:r>
              <a:rPr lang="zh-CN" altLang="en-US" dirty="0"/>
              <a:t>测试集</a:t>
            </a:r>
            <a:endParaRPr lang="en-US" altLang="zh-CN" dirty="0"/>
          </a:p>
          <a:p>
            <a:pPr lvl="1"/>
            <a:r>
              <a:rPr lang="en-US" altLang="zh-CN" dirty="0">
                <a:solidFill>
                  <a:srgbClr val="C00000"/>
                </a:solidFill>
              </a:rPr>
              <a:t>S</a:t>
            </a:r>
            <a:r>
              <a:rPr lang="zh-CN" altLang="en-US" dirty="0">
                <a:solidFill>
                  <a:srgbClr val="C00000"/>
                </a:solidFill>
              </a:rPr>
              <a:t>折交叉验证</a:t>
            </a:r>
            <a:endParaRPr lang="en-US" altLang="zh-CN" dirty="0">
              <a:solidFill>
                <a:srgbClr val="C00000"/>
              </a:solidFill>
            </a:endParaRPr>
          </a:p>
          <a:p>
            <a:pPr lvl="2"/>
            <a:r>
              <a:rPr lang="zh-CN" altLang="en-US" dirty="0"/>
              <a:t>随机切分</a:t>
            </a:r>
            <a:r>
              <a:rPr lang="en-US" altLang="zh-CN" dirty="0"/>
              <a:t>S</a:t>
            </a:r>
            <a:r>
              <a:rPr lang="zh-CN" altLang="en-US" dirty="0"/>
              <a:t>份，</a:t>
            </a:r>
            <a:r>
              <a:rPr lang="en-US" altLang="zh-CN" dirty="0"/>
              <a:t>S-1</a:t>
            </a:r>
            <a:r>
              <a:rPr lang="zh-CN" altLang="en-US" dirty="0"/>
              <a:t>训练，余下测试，重复进行</a:t>
            </a:r>
            <a:r>
              <a:rPr lang="en-US" altLang="zh-CN" dirty="0"/>
              <a:t>S</a:t>
            </a:r>
            <a:r>
              <a:rPr lang="zh-CN" altLang="en-US" dirty="0"/>
              <a:t>次</a:t>
            </a:r>
            <a:endParaRPr lang="en-US" altLang="zh-CN" dirty="0"/>
          </a:p>
          <a:p>
            <a:pPr lvl="1"/>
            <a:r>
              <a:rPr lang="zh-CN" altLang="en-US" dirty="0"/>
              <a:t>留一交叉验证</a:t>
            </a:r>
            <a:endParaRPr lang="en-US" altLang="zh-CN" dirty="0"/>
          </a:p>
          <a:p>
            <a:pPr lvl="2"/>
            <a:r>
              <a:rPr lang="en-US" altLang="zh-CN" dirty="0"/>
              <a:t>S=N</a:t>
            </a:r>
            <a:r>
              <a:rPr lang="zh-CN" altLang="en-US" dirty="0"/>
              <a:t>（数据缺乏的情况下）</a:t>
            </a:r>
          </a:p>
        </p:txBody>
      </p:sp>
    </p:spTree>
    <p:extLst>
      <p:ext uri="{BB962C8B-B14F-4D97-AF65-F5344CB8AC3E}">
        <p14:creationId xmlns:p14="http://schemas.microsoft.com/office/powerpoint/2010/main" val="3963087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D8CF6-5E3A-4393-8822-70FFB41D97D8}"/>
              </a:ext>
            </a:extLst>
          </p:cNvPr>
          <p:cNvSpPr>
            <a:spLocks noGrp="1"/>
          </p:cNvSpPr>
          <p:nvPr>
            <p:ph type="title"/>
          </p:nvPr>
        </p:nvSpPr>
        <p:spPr/>
        <p:txBody>
          <a:bodyPr/>
          <a:lstStyle/>
          <a:p>
            <a:r>
              <a:rPr lang="zh-CN" altLang="en-US" dirty="0"/>
              <a:t>一般处理过程</a:t>
            </a:r>
          </a:p>
        </p:txBody>
      </p:sp>
      <p:sp>
        <p:nvSpPr>
          <p:cNvPr id="4" name="圆角矩形 3">
            <a:extLst>
              <a:ext uri="{FF2B5EF4-FFF2-40B4-BE49-F238E27FC236}">
                <a16:creationId xmlns:a16="http://schemas.microsoft.com/office/drawing/2014/main" id="{BDD1C593-4948-41B3-8812-B3E5BD8C3E31}"/>
              </a:ext>
            </a:extLst>
          </p:cNvPr>
          <p:cNvSpPr/>
          <p:nvPr/>
        </p:nvSpPr>
        <p:spPr>
          <a:xfrm>
            <a:off x="1995289" y="1478294"/>
            <a:ext cx="1310005" cy="358140"/>
          </a:xfrm>
          <a:prstGeom prst="roundRect">
            <a:avLst/>
          </a:prstGeom>
          <a:noFill/>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ctr" anchorCtr="0" compatLnSpc="1"/>
          <a:lstStyle/>
          <a:p>
            <a:pPr algn="ctr" fontAlgn="base">
              <a:spcBef>
                <a:spcPct val="0"/>
              </a:spcBef>
              <a:spcAft>
                <a:spcPct val="0"/>
              </a:spcAft>
            </a:pPr>
            <a:r>
              <a:rPr lang="zh-CN" altLang="en-US" sz="1600" b="1">
                <a:solidFill>
                  <a:srgbClr val="000000"/>
                </a:solidFill>
                <a:latin typeface="宋体" panose="02010600030101010101" pitchFamily="2" charset="-122"/>
                <a:ea typeface="微软雅黑"/>
              </a:rPr>
              <a:t>原始样本集</a:t>
            </a:r>
          </a:p>
        </p:txBody>
      </p:sp>
      <p:sp>
        <p:nvSpPr>
          <p:cNvPr id="5" name="圆角矩形 6">
            <a:extLst>
              <a:ext uri="{FF2B5EF4-FFF2-40B4-BE49-F238E27FC236}">
                <a16:creationId xmlns:a16="http://schemas.microsoft.com/office/drawing/2014/main" id="{7DACB02E-93F6-43E4-91C4-4C170EB8B61D}"/>
              </a:ext>
            </a:extLst>
          </p:cNvPr>
          <p:cNvSpPr/>
          <p:nvPr/>
        </p:nvSpPr>
        <p:spPr>
          <a:xfrm>
            <a:off x="4944864" y="2487944"/>
            <a:ext cx="914400" cy="914400"/>
          </a:xfrm>
          <a:prstGeom prst="round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endParaRPr lang="zh-CN" altLang="en-US" sz="4200">
              <a:solidFill>
                <a:srgbClr val="178AA1"/>
              </a:solidFill>
              <a:latin typeface="Arial" panose="020B0604020202020204" pitchFamily="34" charset="0"/>
              <a:ea typeface="黑体" panose="02010609060101010101" pitchFamily="2" charset="-122"/>
            </a:endParaRPr>
          </a:p>
        </p:txBody>
      </p:sp>
      <p:sp>
        <p:nvSpPr>
          <p:cNvPr id="6" name="圆角矩形 8">
            <a:extLst>
              <a:ext uri="{FF2B5EF4-FFF2-40B4-BE49-F238E27FC236}">
                <a16:creationId xmlns:a16="http://schemas.microsoft.com/office/drawing/2014/main" id="{E9A29209-500C-407F-A7CC-A36E5D2CAEC0}"/>
              </a:ext>
            </a:extLst>
          </p:cNvPr>
          <p:cNvSpPr/>
          <p:nvPr/>
        </p:nvSpPr>
        <p:spPr>
          <a:xfrm>
            <a:off x="1995289" y="1908189"/>
            <a:ext cx="1310005" cy="358140"/>
          </a:xfrm>
          <a:prstGeom prst="roundRect">
            <a:avLst/>
          </a:prstGeom>
          <a:noFill/>
          <a:ln w="19050" cap="flat" cmpd="sng" algn="ctr">
            <a:solidFill>
              <a:srgbClr val="00B0F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a:solidFill>
                  <a:srgbClr val="000000"/>
                </a:solidFill>
                <a:latin typeface="宋体" panose="02010600030101010101" pitchFamily="2" charset="-122"/>
                <a:ea typeface="微软雅黑"/>
              </a:rPr>
              <a:t>样本数据</a:t>
            </a:r>
          </a:p>
        </p:txBody>
      </p:sp>
      <p:sp>
        <p:nvSpPr>
          <p:cNvPr id="7" name="圆角矩形 9">
            <a:extLst>
              <a:ext uri="{FF2B5EF4-FFF2-40B4-BE49-F238E27FC236}">
                <a16:creationId xmlns:a16="http://schemas.microsoft.com/office/drawing/2014/main" id="{CF09D1FC-9849-4F5F-9DBE-2D0E70EB56B5}"/>
              </a:ext>
            </a:extLst>
          </p:cNvPr>
          <p:cNvSpPr/>
          <p:nvPr/>
        </p:nvSpPr>
        <p:spPr>
          <a:xfrm>
            <a:off x="1995289" y="2266329"/>
            <a:ext cx="1310005" cy="358140"/>
          </a:xfrm>
          <a:prstGeom prst="roundRect">
            <a:avLst/>
          </a:prstGeom>
          <a:noFill/>
          <a:ln w="19050" cap="flat" cmpd="sng" algn="ctr">
            <a:solidFill>
              <a:srgbClr val="00B0F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a:solidFill>
                  <a:srgbClr val="000000"/>
                </a:solidFill>
                <a:latin typeface="宋体" panose="02010600030101010101" pitchFamily="2" charset="-122"/>
                <a:ea typeface="微软雅黑"/>
                <a:sym typeface="+mn-ea"/>
              </a:rPr>
              <a:t>样本数据</a:t>
            </a:r>
            <a:endParaRPr lang="zh-CN" altLang="en-US" sz="1600" b="1">
              <a:solidFill>
                <a:srgbClr val="000000"/>
              </a:solidFill>
              <a:latin typeface="宋体" panose="02010600030101010101" pitchFamily="2" charset="-122"/>
              <a:ea typeface="微软雅黑"/>
            </a:endParaRPr>
          </a:p>
        </p:txBody>
      </p:sp>
      <p:sp>
        <p:nvSpPr>
          <p:cNvPr id="8" name="圆角矩形 10">
            <a:extLst>
              <a:ext uri="{FF2B5EF4-FFF2-40B4-BE49-F238E27FC236}">
                <a16:creationId xmlns:a16="http://schemas.microsoft.com/office/drawing/2014/main" id="{95328C15-DC42-4271-8DAE-1B5E91F8355A}"/>
              </a:ext>
            </a:extLst>
          </p:cNvPr>
          <p:cNvSpPr/>
          <p:nvPr/>
        </p:nvSpPr>
        <p:spPr>
          <a:xfrm>
            <a:off x="1995289" y="2624469"/>
            <a:ext cx="1310005" cy="358140"/>
          </a:xfrm>
          <a:prstGeom prst="roundRect">
            <a:avLst/>
          </a:prstGeom>
          <a:noFill/>
          <a:ln w="19050" cap="flat" cmpd="sng" algn="ctr">
            <a:solidFill>
              <a:srgbClr val="00B0F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a:solidFill>
                  <a:srgbClr val="000000"/>
                </a:solidFill>
                <a:latin typeface="宋体" panose="02010600030101010101" pitchFamily="2" charset="-122"/>
                <a:ea typeface="微软雅黑"/>
                <a:sym typeface="+mn-ea"/>
              </a:rPr>
              <a:t>样本数据</a:t>
            </a:r>
            <a:endParaRPr lang="zh-CN" altLang="en-US" sz="1600" b="1">
              <a:solidFill>
                <a:srgbClr val="000000"/>
              </a:solidFill>
              <a:latin typeface="宋体" panose="02010600030101010101" pitchFamily="2" charset="-122"/>
              <a:ea typeface="微软雅黑"/>
            </a:endParaRPr>
          </a:p>
        </p:txBody>
      </p:sp>
      <p:sp>
        <p:nvSpPr>
          <p:cNvPr id="9" name="右箭头 11">
            <a:extLst>
              <a:ext uri="{FF2B5EF4-FFF2-40B4-BE49-F238E27FC236}">
                <a16:creationId xmlns:a16="http://schemas.microsoft.com/office/drawing/2014/main" id="{C76A3A32-C5FA-4340-AAE1-6A173B54617B}"/>
              </a:ext>
            </a:extLst>
          </p:cNvPr>
          <p:cNvSpPr/>
          <p:nvPr/>
        </p:nvSpPr>
        <p:spPr>
          <a:xfrm>
            <a:off x="3646924" y="2127899"/>
            <a:ext cx="512445" cy="29400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4200" b="0" i="0" u="none" strike="noStrike" kern="0" cap="none" spc="0" normalizeH="0" baseline="0" noProof="0">
              <a:ln>
                <a:noFill/>
              </a:ln>
              <a:solidFill>
                <a:srgbClr val="178AA1"/>
              </a:solidFill>
              <a:effectLst/>
              <a:uLnTx/>
              <a:uFillTx/>
              <a:latin typeface="Arial" panose="020B0604020202020204" pitchFamily="34" charset="0"/>
              <a:ea typeface="黑体" panose="02010609060101010101" pitchFamily="2" charset="-122"/>
            </a:endParaRPr>
          </a:p>
        </p:txBody>
      </p:sp>
      <p:sp>
        <p:nvSpPr>
          <p:cNvPr id="10" name="圆角矩形 12">
            <a:extLst>
              <a:ext uri="{FF2B5EF4-FFF2-40B4-BE49-F238E27FC236}">
                <a16:creationId xmlns:a16="http://schemas.microsoft.com/office/drawing/2014/main" id="{06E98A00-F4E9-45A9-8A74-2253594C7CF8}"/>
              </a:ext>
            </a:extLst>
          </p:cNvPr>
          <p:cNvSpPr/>
          <p:nvPr/>
        </p:nvSpPr>
        <p:spPr>
          <a:xfrm>
            <a:off x="4397494" y="1550049"/>
            <a:ext cx="394970" cy="1432560"/>
          </a:xfrm>
          <a:prstGeom prst="roundRect">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宋体" panose="02010600030101010101" pitchFamily="2" charset="-122"/>
                <a:ea typeface="微软雅黑"/>
              </a:rPr>
              <a:t>特征选择</a:t>
            </a:r>
          </a:p>
        </p:txBody>
      </p:sp>
      <p:sp>
        <p:nvSpPr>
          <p:cNvPr id="11" name="圆角矩形 13">
            <a:extLst>
              <a:ext uri="{FF2B5EF4-FFF2-40B4-BE49-F238E27FC236}">
                <a16:creationId xmlns:a16="http://schemas.microsoft.com/office/drawing/2014/main" id="{DD5BD3EA-8718-4C03-81AA-F1367FCC604F}"/>
              </a:ext>
            </a:extLst>
          </p:cNvPr>
          <p:cNvSpPr/>
          <p:nvPr/>
        </p:nvSpPr>
        <p:spPr>
          <a:xfrm>
            <a:off x="5842119" y="1478294"/>
            <a:ext cx="1950085" cy="35814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a:solidFill>
                  <a:srgbClr val="000000"/>
                </a:solidFill>
                <a:latin typeface="宋体" panose="02010600030101010101" pitchFamily="2" charset="-122"/>
                <a:ea typeface="微软雅黑"/>
              </a:rPr>
              <a:t>特征样本集</a:t>
            </a:r>
          </a:p>
        </p:txBody>
      </p:sp>
      <p:sp>
        <p:nvSpPr>
          <p:cNvPr id="12" name="右箭头 14">
            <a:extLst>
              <a:ext uri="{FF2B5EF4-FFF2-40B4-BE49-F238E27FC236}">
                <a16:creationId xmlns:a16="http://schemas.microsoft.com/office/drawing/2014/main" id="{31F20DE2-58C1-4F53-BA5D-38DAE034E36F}"/>
              </a:ext>
            </a:extLst>
          </p:cNvPr>
          <p:cNvSpPr/>
          <p:nvPr/>
        </p:nvSpPr>
        <p:spPr>
          <a:xfrm>
            <a:off x="5054084" y="2086624"/>
            <a:ext cx="554355" cy="33464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4200" b="0" i="0" u="none" strike="noStrike" kern="0" cap="none" spc="0" normalizeH="0" baseline="0" noProof="0">
              <a:ln>
                <a:noFill/>
              </a:ln>
              <a:solidFill>
                <a:srgbClr val="178AA1"/>
              </a:solidFill>
              <a:effectLst/>
              <a:uLnTx/>
              <a:uFillTx/>
              <a:latin typeface="Arial" panose="020B0604020202020204" pitchFamily="34" charset="0"/>
              <a:ea typeface="黑体" panose="02010609060101010101" pitchFamily="2" charset="-122"/>
            </a:endParaRPr>
          </a:p>
        </p:txBody>
      </p:sp>
      <p:sp>
        <p:nvSpPr>
          <p:cNvPr id="13" name="圆角矩形 16">
            <a:extLst>
              <a:ext uri="{FF2B5EF4-FFF2-40B4-BE49-F238E27FC236}">
                <a16:creationId xmlns:a16="http://schemas.microsoft.com/office/drawing/2014/main" id="{37F3408B-793F-43E2-87D1-824179EE167D}"/>
              </a:ext>
            </a:extLst>
          </p:cNvPr>
          <p:cNvSpPr/>
          <p:nvPr/>
        </p:nvSpPr>
        <p:spPr>
          <a:xfrm>
            <a:off x="5841484" y="1908189"/>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14" name="圆角矩形 17">
            <a:extLst>
              <a:ext uri="{FF2B5EF4-FFF2-40B4-BE49-F238E27FC236}">
                <a16:creationId xmlns:a16="http://schemas.microsoft.com/office/drawing/2014/main" id="{8610E79A-9179-4076-93AF-80EA30545556}"/>
              </a:ext>
            </a:extLst>
          </p:cNvPr>
          <p:cNvSpPr/>
          <p:nvPr/>
        </p:nvSpPr>
        <p:spPr>
          <a:xfrm>
            <a:off x="6503154" y="190818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15" name="圆角矩形 18">
            <a:extLst>
              <a:ext uri="{FF2B5EF4-FFF2-40B4-BE49-F238E27FC236}">
                <a16:creationId xmlns:a16="http://schemas.microsoft.com/office/drawing/2014/main" id="{2458B6B9-3AA7-4F06-B846-36D23A256F03}"/>
              </a:ext>
            </a:extLst>
          </p:cNvPr>
          <p:cNvSpPr/>
          <p:nvPr/>
        </p:nvSpPr>
        <p:spPr>
          <a:xfrm>
            <a:off x="6868279" y="190818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16" name="圆角矩形 19">
            <a:extLst>
              <a:ext uri="{FF2B5EF4-FFF2-40B4-BE49-F238E27FC236}">
                <a16:creationId xmlns:a16="http://schemas.microsoft.com/office/drawing/2014/main" id="{382A425C-EC7A-4E63-BC23-2D29A74DBE78}"/>
              </a:ext>
            </a:extLst>
          </p:cNvPr>
          <p:cNvSpPr/>
          <p:nvPr/>
        </p:nvSpPr>
        <p:spPr>
          <a:xfrm>
            <a:off x="7233404" y="1908189"/>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17" name="圆角矩形 20">
            <a:extLst>
              <a:ext uri="{FF2B5EF4-FFF2-40B4-BE49-F238E27FC236}">
                <a16:creationId xmlns:a16="http://schemas.microsoft.com/office/drawing/2014/main" id="{870877DB-CF69-4D85-B912-63DF04FB4246}"/>
              </a:ext>
            </a:extLst>
          </p:cNvPr>
          <p:cNvSpPr/>
          <p:nvPr/>
        </p:nvSpPr>
        <p:spPr>
          <a:xfrm>
            <a:off x="5841484" y="2266329"/>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dirty="0">
                <a:solidFill>
                  <a:srgbClr val="000000"/>
                </a:solidFill>
                <a:latin typeface="宋体" panose="02010600030101010101" pitchFamily="2" charset="-122"/>
                <a:ea typeface="微软雅黑"/>
              </a:rPr>
              <a:t>特征</a:t>
            </a:r>
            <a:r>
              <a:rPr lang="en-US" altLang="zh-CN" sz="1200" b="1" dirty="0">
                <a:solidFill>
                  <a:srgbClr val="000000"/>
                </a:solidFill>
                <a:latin typeface="宋体" panose="02010600030101010101" pitchFamily="2" charset="-122"/>
                <a:ea typeface="微软雅黑"/>
              </a:rPr>
              <a:t>1</a:t>
            </a:r>
          </a:p>
        </p:txBody>
      </p:sp>
      <p:sp>
        <p:nvSpPr>
          <p:cNvPr id="18" name="圆角矩形 21">
            <a:extLst>
              <a:ext uri="{FF2B5EF4-FFF2-40B4-BE49-F238E27FC236}">
                <a16:creationId xmlns:a16="http://schemas.microsoft.com/office/drawing/2014/main" id="{6AE3764E-789D-4F53-9D02-E44386F01938}"/>
              </a:ext>
            </a:extLst>
          </p:cNvPr>
          <p:cNvSpPr/>
          <p:nvPr/>
        </p:nvSpPr>
        <p:spPr>
          <a:xfrm>
            <a:off x="6503154" y="226632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19" name="圆角矩形 22">
            <a:extLst>
              <a:ext uri="{FF2B5EF4-FFF2-40B4-BE49-F238E27FC236}">
                <a16:creationId xmlns:a16="http://schemas.microsoft.com/office/drawing/2014/main" id="{9283FACB-32DB-4080-9897-6D10B89E5CDA}"/>
              </a:ext>
            </a:extLst>
          </p:cNvPr>
          <p:cNvSpPr/>
          <p:nvPr/>
        </p:nvSpPr>
        <p:spPr>
          <a:xfrm>
            <a:off x="6868279" y="226632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20" name="圆角矩形 23">
            <a:extLst>
              <a:ext uri="{FF2B5EF4-FFF2-40B4-BE49-F238E27FC236}">
                <a16:creationId xmlns:a16="http://schemas.microsoft.com/office/drawing/2014/main" id="{B191B243-8261-4705-B2EC-9C836E42F24C}"/>
              </a:ext>
            </a:extLst>
          </p:cNvPr>
          <p:cNvSpPr/>
          <p:nvPr/>
        </p:nvSpPr>
        <p:spPr>
          <a:xfrm>
            <a:off x="7233404" y="2266329"/>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21" name="圆角矩形 24">
            <a:extLst>
              <a:ext uri="{FF2B5EF4-FFF2-40B4-BE49-F238E27FC236}">
                <a16:creationId xmlns:a16="http://schemas.microsoft.com/office/drawing/2014/main" id="{35178DCE-C769-4AA1-9819-252435A9403C}"/>
              </a:ext>
            </a:extLst>
          </p:cNvPr>
          <p:cNvSpPr/>
          <p:nvPr/>
        </p:nvSpPr>
        <p:spPr>
          <a:xfrm>
            <a:off x="5841484" y="2624469"/>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22" name="圆角矩形 25">
            <a:extLst>
              <a:ext uri="{FF2B5EF4-FFF2-40B4-BE49-F238E27FC236}">
                <a16:creationId xmlns:a16="http://schemas.microsoft.com/office/drawing/2014/main" id="{4D163DE1-B183-496B-8A4B-A699BA0FB3F4}"/>
              </a:ext>
            </a:extLst>
          </p:cNvPr>
          <p:cNvSpPr/>
          <p:nvPr/>
        </p:nvSpPr>
        <p:spPr>
          <a:xfrm>
            <a:off x="6503154" y="262446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23" name="圆角矩形 26">
            <a:extLst>
              <a:ext uri="{FF2B5EF4-FFF2-40B4-BE49-F238E27FC236}">
                <a16:creationId xmlns:a16="http://schemas.microsoft.com/office/drawing/2014/main" id="{A9AD2B38-1453-436E-8554-8EFB7510A43A}"/>
              </a:ext>
            </a:extLst>
          </p:cNvPr>
          <p:cNvSpPr/>
          <p:nvPr/>
        </p:nvSpPr>
        <p:spPr>
          <a:xfrm>
            <a:off x="6868279" y="262446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24" name="圆角矩形 27">
            <a:extLst>
              <a:ext uri="{FF2B5EF4-FFF2-40B4-BE49-F238E27FC236}">
                <a16:creationId xmlns:a16="http://schemas.microsoft.com/office/drawing/2014/main" id="{288C8953-C292-4596-98FA-0D4311395D19}"/>
              </a:ext>
            </a:extLst>
          </p:cNvPr>
          <p:cNvSpPr/>
          <p:nvPr/>
        </p:nvSpPr>
        <p:spPr>
          <a:xfrm>
            <a:off x="7233404" y="2624469"/>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25" name="右箭头 30">
            <a:extLst>
              <a:ext uri="{FF2B5EF4-FFF2-40B4-BE49-F238E27FC236}">
                <a16:creationId xmlns:a16="http://schemas.microsoft.com/office/drawing/2014/main" id="{B3AE5C92-B331-4EB7-BE15-2DF77901226D}"/>
              </a:ext>
            </a:extLst>
          </p:cNvPr>
          <p:cNvSpPr/>
          <p:nvPr/>
        </p:nvSpPr>
        <p:spPr>
          <a:xfrm>
            <a:off x="7980799" y="2094879"/>
            <a:ext cx="653415" cy="32702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4200" b="0" i="0" u="none" strike="noStrike" kern="0" cap="none" spc="0" normalizeH="0" baseline="0" noProof="0">
              <a:ln>
                <a:noFill/>
              </a:ln>
              <a:solidFill>
                <a:srgbClr val="178AA1"/>
              </a:solidFill>
              <a:effectLst/>
              <a:uLnTx/>
              <a:uFillTx/>
              <a:latin typeface="Arial" panose="020B0604020202020204" pitchFamily="34" charset="0"/>
              <a:ea typeface="黑体" panose="02010609060101010101" pitchFamily="2" charset="-122"/>
            </a:endParaRPr>
          </a:p>
        </p:txBody>
      </p:sp>
      <p:sp>
        <p:nvSpPr>
          <p:cNvPr id="26" name="圆角矩形 31">
            <a:extLst>
              <a:ext uri="{FF2B5EF4-FFF2-40B4-BE49-F238E27FC236}">
                <a16:creationId xmlns:a16="http://schemas.microsoft.com/office/drawing/2014/main" id="{0185200A-F274-4227-8DB8-35565EC2B5D6}"/>
              </a:ext>
            </a:extLst>
          </p:cNvPr>
          <p:cNvSpPr/>
          <p:nvPr/>
        </p:nvSpPr>
        <p:spPr>
          <a:xfrm>
            <a:off x="8864084" y="1607834"/>
            <a:ext cx="394970" cy="1432560"/>
          </a:xfrm>
          <a:prstGeom prst="roundRect">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微软雅黑"/>
              </a:rPr>
              <a:t>预处理</a:t>
            </a:r>
          </a:p>
        </p:txBody>
      </p:sp>
      <p:sp>
        <p:nvSpPr>
          <p:cNvPr id="27" name="右箭头 32">
            <a:extLst>
              <a:ext uri="{FF2B5EF4-FFF2-40B4-BE49-F238E27FC236}">
                <a16:creationId xmlns:a16="http://schemas.microsoft.com/office/drawing/2014/main" id="{CE061C97-885B-4E09-A164-3930EDD41EE1}"/>
              </a:ext>
            </a:extLst>
          </p:cNvPr>
          <p:cNvSpPr/>
          <p:nvPr/>
        </p:nvSpPr>
        <p:spPr>
          <a:xfrm>
            <a:off x="1636514" y="4486289"/>
            <a:ext cx="619125" cy="30289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4200" b="0" i="0" u="none" strike="noStrike" kern="0" cap="none" spc="0" normalizeH="0" baseline="0" noProof="0">
              <a:ln>
                <a:noFill/>
              </a:ln>
              <a:solidFill>
                <a:srgbClr val="178AA1"/>
              </a:solidFill>
              <a:effectLst/>
              <a:uLnTx/>
              <a:uFillTx/>
              <a:latin typeface="Arial" panose="020B0604020202020204" pitchFamily="34" charset="0"/>
              <a:ea typeface="黑体" panose="02010609060101010101" pitchFamily="2" charset="-122"/>
            </a:endParaRPr>
          </a:p>
        </p:txBody>
      </p:sp>
      <p:sp>
        <p:nvSpPr>
          <p:cNvPr id="28" name="圆角矩形 33">
            <a:extLst>
              <a:ext uri="{FF2B5EF4-FFF2-40B4-BE49-F238E27FC236}">
                <a16:creationId xmlns:a16="http://schemas.microsoft.com/office/drawing/2014/main" id="{20262C95-7CEF-4E55-BA56-20C122E0690E}"/>
              </a:ext>
            </a:extLst>
          </p:cNvPr>
          <p:cNvSpPr/>
          <p:nvPr/>
        </p:nvSpPr>
        <p:spPr>
          <a:xfrm>
            <a:off x="2556629" y="3235339"/>
            <a:ext cx="1950085" cy="35814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a:solidFill>
                  <a:srgbClr val="000000"/>
                </a:solidFill>
                <a:latin typeface="宋体" panose="02010600030101010101" pitchFamily="2" charset="-122"/>
                <a:ea typeface="微软雅黑"/>
              </a:rPr>
              <a:t>训练集</a:t>
            </a:r>
          </a:p>
        </p:txBody>
      </p:sp>
      <p:sp>
        <p:nvSpPr>
          <p:cNvPr id="29" name="圆角矩形 34">
            <a:extLst>
              <a:ext uri="{FF2B5EF4-FFF2-40B4-BE49-F238E27FC236}">
                <a16:creationId xmlns:a16="http://schemas.microsoft.com/office/drawing/2014/main" id="{11C4D222-0AD2-405B-B408-1F0EC2D2F20E}"/>
              </a:ext>
            </a:extLst>
          </p:cNvPr>
          <p:cNvSpPr/>
          <p:nvPr/>
        </p:nvSpPr>
        <p:spPr>
          <a:xfrm>
            <a:off x="2555994" y="3665234"/>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30" name="圆角矩形 35">
            <a:extLst>
              <a:ext uri="{FF2B5EF4-FFF2-40B4-BE49-F238E27FC236}">
                <a16:creationId xmlns:a16="http://schemas.microsoft.com/office/drawing/2014/main" id="{DCD0A79C-C98C-4845-80CC-1E52E98A7DC7}"/>
              </a:ext>
            </a:extLst>
          </p:cNvPr>
          <p:cNvSpPr/>
          <p:nvPr/>
        </p:nvSpPr>
        <p:spPr>
          <a:xfrm>
            <a:off x="3217664" y="3665234"/>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31" name="圆角矩形 36">
            <a:extLst>
              <a:ext uri="{FF2B5EF4-FFF2-40B4-BE49-F238E27FC236}">
                <a16:creationId xmlns:a16="http://schemas.microsoft.com/office/drawing/2014/main" id="{F51B7E13-5C82-4D07-B39B-F2CB80175ACE}"/>
              </a:ext>
            </a:extLst>
          </p:cNvPr>
          <p:cNvSpPr/>
          <p:nvPr/>
        </p:nvSpPr>
        <p:spPr>
          <a:xfrm>
            <a:off x="3582789" y="3665234"/>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32" name="圆角矩形 37">
            <a:extLst>
              <a:ext uri="{FF2B5EF4-FFF2-40B4-BE49-F238E27FC236}">
                <a16:creationId xmlns:a16="http://schemas.microsoft.com/office/drawing/2014/main" id="{8A9D1C85-006C-4756-AC2F-E01C247C9F87}"/>
              </a:ext>
            </a:extLst>
          </p:cNvPr>
          <p:cNvSpPr/>
          <p:nvPr/>
        </p:nvSpPr>
        <p:spPr>
          <a:xfrm>
            <a:off x="3947914" y="3665234"/>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33" name="圆角矩形 38">
            <a:extLst>
              <a:ext uri="{FF2B5EF4-FFF2-40B4-BE49-F238E27FC236}">
                <a16:creationId xmlns:a16="http://schemas.microsoft.com/office/drawing/2014/main" id="{FE3C1683-29A4-4D34-840A-F56C338750A3}"/>
              </a:ext>
            </a:extLst>
          </p:cNvPr>
          <p:cNvSpPr/>
          <p:nvPr/>
        </p:nvSpPr>
        <p:spPr>
          <a:xfrm>
            <a:off x="2555994" y="4023374"/>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34" name="圆角矩形 39">
            <a:extLst>
              <a:ext uri="{FF2B5EF4-FFF2-40B4-BE49-F238E27FC236}">
                <a16:creationId xmlns:a16="http://schemas.microsoft.com/office/drawing/2014/main" id="{257BACC3-034A-4FE0-A318-50F754BE22ED}"/>
              </a:ext>
            </a:extLst>
          </p:cNvPr>
          <p:cNvSpPr/>
          <p:nvPr/>
        </p:nvSpPr>
        <p:spPr>
          <a:xfrm>
            <a:off x="3217664" y="4023374"/>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35" name="圆角矩形 40">
            <a:extLst>
              <a:ext uri="{FF2B5EF4-FFF2-40B4-BE49-F238E27FC236}">
                <a16:creationId xmlns:a16="http://schemas.microsoft.com/office/drawing/2014/main" id="{A86D9F3C-1617-4660-8846-4581131299D9}"/>
              </a:ext>
            </a:extLst>
          </p:cNvPr>
          <p:cNvSpPr/>
          <p:nvPr/>
        </p:nvSpPr>
        <p:spPr>
          <a:xfrm>
            <a:off x="3582789" y="4023374"/>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36" name="圆角矩形 41">
            <a:extLst>
              <a:ext uri="{FF2B5EF4-FFF2-40B4-BE49-F238E27FC236}">
                <a16:creationId xmlns:a16="http://schemas.microsoft.com/office/drawing/2014/main" id="{99CE2689-5972-4005-91FD-B415DFBCA43C}"/>
              </a:ext>
            </a:extLst>
          </p:cNvPr>
          <p:cNvSpPr/>
          <p:nvPr/>
        </p:nvSpPr>
        <p:spPr>
          <a:xfrm>
            <a:off x="3947914" y="4023374"/>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37" name="圆角矩形 42">
            <a:extLst>
              <a:ext uri="{FF2B5EF4-FFF2-40B4-BE49-F238E27FC236}">
                <a16:creationId xmlns:a16="http://schemas.microsoft.com/office/drawing/2014/main" id="{1A9BD8A1-6A86-4ACA-A28B-580ACCCB6448}"/>
              </a:ext>
            </a:extLst>
          </p:cNvPr>
          <p:cNvSpPr/>
          <p:nvPr/>
        </p:nvSpPr>
        <p:spPr>
          <a:xfrm>
            <a:off x="2555994" y="4381514"/>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38" name="圆角矩形 43">
            <a:extLst>
              <a:ext uri="{FF2B5EF4-FFF2-40B4-BE49-F238E27FC236}">
                <a16:creationId xmlns:a16="http://schemas.microsoft.com/office/drawing/2014/main" id="{4ECFC0E2-8BE2-4C2B-93DA-CCDA214651A7}"/>
              </a:ext>
            </a:extLst>
          </p:cNvPr>
          <p:cNvSpPr/>
          <p:nvPr/>
        </p:nvSpPr>
        <p:spPr>
          <a:xfrm>
            <a:off x="3217664" y="4381514"/>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39" name="圆角矩形 44">
            <a:extLst>
              <a:ext uri="{FF2B5EF4-FFF2-40B4-BE49-F238E27FC236}">
                <a16:creationId xmlns:a16="http://schemas.microsoft.com/office/drawing/2014/main" id="{CA1E84B6-70C4-4F43-9729-D0AEC0F10961}"/>
              </a:ext>
            </a:extLst>
          </p:cNvPr>
          <p:cNvSpPr/>
          <p:nvPr/>
        </p:nvSpPr>
        <p:spPr>
          <a:xfrm>
            <a:off x="3582789" y="4381514"/>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40" name="圆角矩形 45">
            <a:extLst>
              <a:ext uri="{FF2B5EF4-FFF2-40B4-BE49-F238E27FC236}">
                <a16:creationId xmlns:a16="http://schemas.microsoft.com/office/drawing/2014/main" id="{F9CA7472-6824-4230-AEF1-4F07FEC6CD78}"/>
              </a:ext>
            </a:extLst>
          </p:cNvPr>
          <p:cNvSpPr/>
          <p:nvPr/>
        </p:nvSpPr>
        <p:spPr>
          <a:xfrm>
            <a:off x="3947914" y="4381514"/>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41" name="圆角矩形 46">
            <a:extLst>
              <a:ext uri="{FF2B5EF4-FFF2-40B4-BE49-F238E27FC236}">
                <a16:creationId xmlns:a16="http://schemas.microsoft.com/office/drawing/2014/main" id="{CFC5140F-8305-4960-A72F-38EBAB36506D}"/>
              </a:ext>
            </a:extLst>
          </p:cNvPr>
          <p:cNvSpPr/>
          <p:nvPr/>
        </p:nvSpPr>
        <p:spPr>
          <a:xfrm>
            <a:off x="2556629" y="4947934"/>
            <a:ext cx="1950085" cy="35814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dirty="0">
                <a:solidFill>
                  <a:srgbClr val="000000"/>
                </a:solidFill>
                <a:latin typeface="宋体" panose="02010600030101010101" pitchFamily="2" charset="-122"/>
                <a:ea typeface="微软雅黑"/>
              </a:rPr>
              <a:t>验证集（开发集）</a:t>
            </a:r>
          </a:p>
        </p:txBody>
      </p:sp>
      <p:sp>
        <p:nvSpPr>
          <p:cNvPr id="42" name="圆角矩形 47">
            <a:extLst>
              <a:ext uri="{FF2B5EF4-FFF2-40B4-BE49-F238E27FC236}">
                <a16:creationId xmlns:a16="http://schemas.microsoft.com/office/drawing/2014/main" id="{1B2C32E0-86FB-4D21-B047-C682C21D2EFF}"/>
              </a:ext>
            </a:extLst>
          </p:cNvPr>
          <p:cNvSpPr/>
          <p:nvPr/>
        </p:nvSpPr>
        <p:spPr>
          <a:xfrm>
            <a:off x="2555994" y="5377829"/>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43" name="圆角矩形 48">
            <a:extLst>
              <a:ext uri="{FF2B5EF4-FFF2-40B4-BE49-F238E27FC236}">
                <a16:creationId xmlns:a16="http://schemas.microsoft.com/office/drawing/2014/main" id="{552E255A-31A4-4309-A931-ADFCBFF834A8}"/>
              </a:ext>
            </a:extLst>
          </p:cNvPr>
          <p:cNvSpPr/>
          <p:nvPr/>
        </p:nvSpPr>
        <p:spPr>
          <a:xfrm>
            <a:off x="3217664" y="537782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44" name="圆角矩形 49">
            <a:extLst>
              <a:ext uri="{FF2B5EF4-FFF2-40B4-BE49-F238E27FC236}">
                <a16:creationId xmlns:a16="http://schemas.microsoft.com/office/drawing/2014/main" id="{F7E72F3C-705D-4CE3-A764-B1759EE4B741}"/>
              </a:ext>
            </a:extLst>
          </p:cNvPr>
          <p:cNvSpPr/>
          <p:nvPr/>
        </p:nvSpPr>
        <p:spPr>
          <a:xfrm>
            <a:off x="3582789" y="537782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45" name="圆角矩形 50">
            <a:extLst>
              <a:ext uri="{FF2B5EF4-FFF2-40B4-BE49-F238E27FC236}">
                <a16:creationId xmlns:a16="http://schemas.microsoft.com/office/drawing/2014/main" id="{13C14337-533A-4CAF-B254-C51AA3A41631}"/>
              </a:ext>
            </a:extLst>
          </p:cNvPr>
          <p:cNvSpPr/>
          <p:nvPr/>
        </p:nvSpPr>
        <p:spPr>
          <a:xfrm>
            <a:off x="3947914" y="5377829"/>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46" name="圆角矩形 51">
            <a:extLst>
              <a:ext uri="{FF2B5EF4-FFF2-40B4-BE49-F238E27FC236}">
                <a16:creationId xmlns:a16="http://schemas.microsoft.com/office/drawing/2014/main" id="{5657D288-34D2-42ED-A224-C506BE1F5F60}"/>
              </a:ext>
            </a:extLst>
          </p:cNvPr>
          <p:cNvSpPr/>
          <p:nvPr/>
        </p:nvSpPr>
        <p:spPr>
          <a:xfrm>
            <a:off x="2555994" y="5735969"/>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47" name="圆角矩形 52">
            <a:extLst>
              <a:ext uri="{FF2B5EF4-FFF2-40B4-BE49-F238E27FC236}">
                <a16:creationId xmlns:a16="http://schemas.microsoft.com/office/drawing/2014/main" id="{90028E06-50F9-49AF-BE44-276BCEC5AEBC}"/>
              </a:ext>
            </a:extLst>
          </p:cNvPr>
          <p:cNvSpPr/>
          <p:nvPr/>
        </p:nvSpPr>
        <p:spPr>
          <a:xfrm>
            <a:off x="3217664" y="573596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48" name="圆角矩形 53">
            <a:extLst>
              <a:ext uri="{FF2B5EF4-FFF2-40B4-BE49-F238E27FC236}">
                <a16:creationId xmlns:a16="http://schemas.microsoft.com/office/drawing/2014/main" id="{53CE201B-1E12-4E14-A67D-D89E6AE477CF}"/>
              </a:ext>
            </a:extLst>
          </p:cNvPr>
          <p:cNvSpPr/>
          <p:nvPr/>
        </p:nvSpPr>
        <p:spPr>
          <a:xfrm>
            <a:off x="3582789" y="573596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49" name="圆角矩形 54">
            <a:extLst>
              <a:ext uri="{FF2B5EF4-FFF2-40B4-BE49-F238E27FC236}">
                <a16:creationId xmlns:a16="http://schemas.microsoft.com/office/drawing/2014/main" id="{62ACBF12-2FF8-441D-A077-CFDFBA4FD487}"/>
              </a:ext>
            </a:extLst>
          </p:cNvPr>
          <p:cNvSpPr/>
          <p:nvPr/>
        </p:nvSpPr>
        <p:spPr>
          <a:xfrm>
            <a:off x="3947914" y="5735969"/>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50" name="圆角矩形 55">
            <a:extLst>
              <a:ext uri="{FF2B5EF4-FFF2-40B4-BE49-F238E27FC236}">
                <a16:creationId xmlns:a16="http://schemas.microsoft.com/office/drawing/2014/main" id="{5DE14CB1-0CD9-48D9-A14D-023C389473C8}"/>
              </a:ext>
            </a:extLst>
          </p:cNvPr>
          <p:cNvSpPr/>
          <p:nvPr/>
        </p:nvSpPr>
        <p:spPr>
          <a:xfrm>
            <a:off x="2555994" y="6094109"/>
            <a:ext cx="661670"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特征</a:t>
            </a:r>
            <a:r>
              <a:rPr lang="en-US" altLang="zh-CN" sz="1200" b="1">
                <a:solidFill>
                  <a:srgbClr val="000000"/>
                </a:solidFill>
                <a:latin typeface="宋体" panose="02010600030101010101" pitchFamily="2" charset="-122"/>
                <a:ea typeface="微软雅黑"/>
              </a:rPr>
              <a:t>1</a:t>
            </a:r>
          </a:p>
        </p:txBody>
      </p:sp>
      <p:sp>
        <p:nvSpPr>
          <p:cNvPr id="51" name="圆角矩形 56">
            <a:extLst>
              <a:ext uri="{FF2B5EF4-FFF2-40B4-BE49-F238E27FC236}">
                <a16:creationId xmlns:a16="http://schemas.microsoft.com/office/drawing/2014/main" id="{926377D2-289F-41EA-9D8D-CD7B3A03DC36}"/>
              </a:ext>
            </a:extLst>
          </p:cNvPr>
          <p:cNvSpPr/>
          <p:nvPr/>
        </p:nvSpPr>
        <p:spPr>
          <a:xfrm>
            <a:off x="3217664" y="609410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a:t>
            </a:r>
          </a:p>
        </p:txBody>
      </p:sp>
      <p:sp>
        <p:nvSpPr>
          <p:cNvPr id="52" name="圆角矩形 57">
            <a:extLst>
              <a:ext uri="{FF2B5EF4-FFF2-40B4-BE49-F238E27FC236}">
                <a16:creationId xmlns:a16="http://schemas.microsoft.com/office/drawing/2014/main" id="{CFC5F8A0-719F-476A-ABAF-18F9502775A0}"/>
              </a:ext>
            </a:extLst>
          </p:cNvPr>
          <p:cNvSpPr/>
          <p:nvPr/>
        </p:nvSpPr>
        <p:spPr>
          <a:xfrm>
            <a:off x="3582789" y="6094109"/>
            <a:ext cx="365125" cy="358140"/>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en-US" sz="1200" b="1">
                <a:solidFill>
                  <a:srgbClr val="000000"/>
                </a:solidFill>
                <a:latin typeface="宋体" panose="02010600030101010101" pitchFamily="2" charset="-122"/>
                <a:ea typeface="微软雅黑"/>
              </a:rPr>
              <a:t>n</a:t>
            </a:r>
          </a:p>
        </p:txBody>
      </p:sp>
      <p:sp>
        <p:nvSpPr>
          <p:cNvPr id="53" name="圆角矩形 58">
            <a:extLst>
              <a:ext uri="{FF2B5EF4-FFF2-40B4-BE49-F238E27FC236}">
                <a16:creationId xmlns:a16="http://schemas.microsoft.com/office/drawing/2014/main" id="{4275E567-83BA-491A-9CB6-D842F56A44B2}"/>
              </a:ext>
            </a:extLst>
          </p:cNvPr>
          <p:cNvSpPr/>
          <p:nvPr/>
        </p:nvSpPr>
        <p:spPr>
          <a:xfrm>
            <a:off x="3947914" y="6094109"/>
            <a:ext cx="558800" cy="358140"/>
          </a:xfrm>
          <a:prstGeom prst="roundRect">
            <a:avLst/>
          </a:prstGeom>
          <a:noFill/>
          <a:ln w="19050" cap="flat" cmpd="sng" algn="ctr">
            <a:solidFill>
              <a:srgbClr val="FFB41D"/>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a:solidFill>
                  <a:srgbClr val="000000"/>
                </a:solidFill>
                <a:latin typeface="宋体" panose="02010600030101010101" pitchFamily="2" charset="-122"/>
                <a:ea typeface="微软雅黑"/>
              </a:rPr>
              <a:t>目标</a:t>
            </a:r>
          </a:p>
        </p:txBody>
      </p:sp>
      <p:sp>
        <p:nvSpPr>
          <p:cNvPr id="54" name="圆角矩形 60">
            <a:extLst>
              <a:ext uri="{FF2B5EF4-FFF2-40B4-BE49-F238E27FC236}">
                <a16:creationId xmlns:a16="http://schemas.microsoft.com/office/drawing/2014/main" id="{1B293C85-08F5-498E-A9E7-AB98762674E0}"/>
              </a:ext>
            </a:extLst>
          </p:cNvPr>
          <p:cNvSpPr/>
          <p:nvPr/>
        </p:nvSpPr>
        <p:spPr>
          <a:xfrm>
            <a:off x="5681464" y="3737624"/>
            <a:ext cx="394970" cy="2206625"/>
          </a:xfrm>
          <a:prstGeom prst="roundRect">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宋体" panose="02010600030101010101" pitchFamily="2" charset="-122"/>
                <a:ea typeface="微软雅黑"/>
              </a:rPr>
              <a:t>机器学习算法</a:t>
            </a:r>
          </a:p>
        </p:txBody>
      </p:sp>
      <p:sp>
        <p:nvSpPr>
          <p:cNvPr id="55" name="右箭头 61">
            <a:extLst>
              <a:ext uri="{FF2B5EF4-FFF2-40B4-BE49-F238E27FC236}">
                <a16:creationId xmlns:a16="http://schemas.microsoft.com/office/drawing/2014/main" id="{22A0BCE9-28D0-460E-8B18-6D1CB1C38DB3}"/>
              </a:ext>
            </a:extLst>
          </p:cNvPr>
          <p:cNvSpPr/>
          <p:nvPr/>
        </p:nvSpPr>
        <p:spPr>
          <a:xfrm>
            <a:off x="4690229" y="3919869"/>
            <a:ext cx="792480" cy="46164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黑体" panose="02010609060101010101" pitchFamily="2" charset="-122"/>
              </a:rPr>
              <a:t>训练</a:t>
            </a:r>
          </a:p>
        </p:txBody>
      </p:sp>
      <p:sp>
        <p:nvSpPr>
          <p:cNvPr id="56" name="右箭头 62">
            <a:extLst>
              <a:ext uri="{FF2B5EF4-FFF2-40B4-BE49-F238E27FC236}">
                <a16:creationId xmlns:a16="http://schemas.microsoft.com/office/drawing/2014/main" id="{3FCD2C78-2FA4-440D-AD78-4E10E95C524C}"/>
              </a:ext>
            </a:extLst>
          </p:cNvPr>
          <p:cNvSpPr/>
          <p:nvPr/>
        </p:nvSpPr>
        <p:spPr>
          <a:xfrm>
            <a:off x="6295509" y="4143389"/>
            <a:ext cx="792480" cy="36004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4200" b="0" i="0" u="none" strike="noStrike" kern="0" cap="none" spc="0" normalizeH="0" baseline="0" noProof="0">
              <a:ln>
                <a:noFill/>
              </a:ln>
              <a:solidFill>
                <a:srgbClr val="178AA1"/>
              </a:solidFill>
              <a:effectLst/>
              <a:uLnTx/>
              <a:uFillTx/>
              <a:latin typeface="Arial" panose="020B0604020202020204" pitchFamily="34" charset="0"/>
              <a:ea typeface="黑体" panose="02010609060101010101" pitchFamily="2" charset="-122"/>
            </a:endParaRPr>
          </a:p>
        </p:txBody>
      </p:sp>
      <p:sp>
        <p:nvSpPr>
          <p:cNvPr id="58" name="圆角矩形 64">
            <a:extLst>
              <a:ext uri="{FF2B5EF4-FFF2-40B4-BE49-F238E27FC236}">
                <a16:creationId xmlns:a16="http://schemas.microsoft.com/office/drawing/2014/main" id="{577B6A1A-D79B-47C8-B383-E913A77F98A8}"/>
              </a:ext>
            </a:extLst>
          </p:cNvPr>
          <p:cNvSpPr/>
          <p:nvPr/>
        </p:nvSpPr>
        <p:spPr>
          <a:xfrm>
            <a:off x="7161506" y="4324364"/>
            <a:ext cx="1193246" cy="358140"/>
          </a:xfrm>
          <a:prstGeom prst="roundRect">
            <a:avLst/>
          </a:prstGeom>
          <a:noFill/>
          <a:ln w="19050" cap="flat" cmpd="sng" algn="ctr">
            <a:solidFill>
              <a:srgbClr val="00B0F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200" b="1" dirty="0">
                <a:solidFill>
                  <a:srgbClr val="000000"/>
                </a:solidFill>
                <a:latin typeface="宋体" panose="02010600030101010101" pitchFamily="2" charset="-122"/>
                <a:ea typeface="微软雅黑"/>
              </a:rPr>
              <a:t>测试结果</a:t>
            </a:r>
          </a:p>
        </p:txBody>
      </p:sp>
      <p:sp>
        <p:nvSpPr>
          <p:cNvPr id="59" name="圆角矩形 65">
            <a:extLst>
              <a:ext uri="{FF2B5EF4-FFF2-40B4-BE49-F238E27FC236}">
                <a16:creationId xmlns:a16="http://schemas.microsoft.com/office/drawing/2014/main" id="{F873351D-A7C8-49E9-A1D1-163212A00145}"/>
              </a:ext>
            </a:extLst>
          </p:cNvPr>
          <p:cNvSpPr/>
          <p:nvPr/>
        </p:nvSpPr>
        <p:spPr>
          <a:xfrm>
            <a:off x="7162723" y="5235188"/>
            <a:ext cx="1294521" cy="35814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lstStyle/>
          <a:p>
            <a:pPr algn="ctr" fontAlgn="base">
              <a:spcBef>
                <a:spcPct val="0"/>
              </a:spcBef>
              <a:spcAft>
                <a:spcPct val="0"/>
              </a:spcAft>
            </a:pPr>
            <a:r>
              <a:rPr lang="zh-CN" altLang="en-US" sz="1200" b="1" dirty="0">
                <a:solidFill>
                  <a:srgbClr val="000000"/>
                </a:solidFill>
                <a:latin typeface="宋体" panose="02010600030101010101" pitchFamily="2" charset="-122"/>
                <a:ea typeface="微软雅黑"/>
              </a:rPr>
              <a:t>测试集真实结果</a:t>
            </a:r>
          </a:p>
        </p:txBody>
      </p:sp>
      <p:sp>
        <p:nvSpPr>
          <p:cNvPr id="61" name="右箭头 69">
            <a:extLst>
              <a:ext uri="{FF2B5EF4-FFF2-40B4-BE49-F238E27FC236}">
                <a16:creationId xmlns:a16="http://schemas.microsoft.com/office/drawing/2014/main" id="{4F3D35C8-0419-4029-8077-79ADF8B29F1D}"/>
              </a:ext>
            </a:extLst>
          </p:cNvPr>
          <p:cNvSpPr/>
          <p:nvPr/>
        </p:nvSpPr>
        <p:spPr>
          <a:xfrm>
            <a:off x="8444984" y="4143389"/>
            <a:ext cx="792480" cy="36004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4200" b="0" i="0" u="none" strike="noStrike" kern="0" cap="none" spc="0" normalizeH="0" baseline="0" noProof="0">
              <a:ln>
                <a:noFill/>
              </a:ln>
              <a:solidFill>
                <a:srgbClr val="178AA1"/>
              </a:solidFill>
              <a:effectLst/>
              <a:uLnTx/>
              <a:uFillTx/>
              <a:latin typeface="Arial" panose="020B0604020202020204" pitchFamily="34" charset="0"/>
              <a:ea typeface="黑体" panose="02010609060101010101" pitchFamily="2" charset="-122"/>
            </a:endParaRPr>
          </a:p>
        </p:txBody>
      </p:sp>
      <p:sp>
        <p:nvSpPr>
          <p:cNvPr id="62" name="圆角矩形 70">
            <a:extLst>
              <a:ext uri="{FF2B5EF4-FFF2-40B4-BE49-F238E27FC236}">
                <a16:creationId xmlns:a16="http://schemas.microsoft.com/office/drawing/2014/main" id="{B0457BD3-E95B-4386-AA02-5BF990EC4A5A}"/>
              </a:ext>
            </a:extLst>
          </p:cNvPr>
          <p:cNvSpPr/>
          <p:nvPr/>
        </p:nvSpPr>
        <p:spPr>
          <a:xfrm>
            <a:off x="9437886" y="3693063"/>
            <a:ext cx="394970" cy="1684766"/>
          </a:xfrm>
          <a:prstGeom prst="roundRect">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微软雅黑"/>
              </a:rPr>
              <a:t>模型最终结果</a:t>
            </a:r>
          </a:p>
        </p:txBody>
      </p:sp>
      <p:sp>
        <p:nvSpPr>
          <p:cNvPr id="63" name="右箭头 74">
            <a:extLst>
              <a:ext uri="{FF2B5EF4-FFF2-40B4-BE49-F238E27FC236}">
                <a16:creationId xmlns:a16="http://schemas.microsoft.com/office/drawing/2014/main" id="{CDCA6889-17D7-4D5A-B3FD-28C6AF13D9F1}"/>
              </a:ext>
            </a:extLst>
          </p:cNvPr>
          <p:cNvSpPr/>
          <p:nvPr/>
        </p:nvSpPr>
        <p:spPr>
          <a:xfrm>
            <a:off x="4690229" y="5377829"/>
            <a:ext cx="792480" cy="461645"/>
          </a:xfrm>
          <a:prstGeom prst="rightArrow">
            <a:avLst/>
          </a:prstGeom>
          <a:noFill/>
          <a:ln w="19050" cap="flat" cmpd="sng" algn="ctr">
            <a:solidFill>
              <a:srgbClr val="000000"/>
            </a:solidFill>
            <a:prstDash val="solid"/>
            <a:round/>
            <a:headEnd type="none" w="med" len="med"/>
            <a:tailEnd type="none" w="med" len="med"/>
          </a:ln>
        </p:spPr>
        <p:txBody>
          <a:bodyPr vert="horz" wrap="square" lIns="91440" tIns="45720" rIns="91440" bIns="4572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000000"/>
                </a:solidFill>
                <a:latin typeface="Arial" panose="020B0604020202020204" pitchFamily="34" charset="0"/>
                <a:ea typeface="黑体" panose="02010609060101010101" pitchFamily="2" charset="-122"/>
              </a:rPr>
              <a:t>评估</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黑体" panose="02010609060101010101" pitchFamily="2" charset="-122"/>
            </a:endParaRPr>
          </a:p>
        </p:txBody>
      </p:sp>
      <p:sp>
        <p:nvSpPr>
          <p:cNvPr id="66" name="圆角矩形 33">
            <a:extLst>
              <a:ext uri="{FF2B5EF4-FFF2-40B4-BE49-F238E27FC236}">
                <a16:creationId xmlns:a16="http://schemas.microsoft.com/office/drawing/2014/main" id="{2A1E09F6-8B04-40B7-9A68-2BC308B18513}"/>
              </a:ext>
            </a:extLst>
          </p:cNvPr>
          <p:cNvSpPr/>
          <p:nvPr/>
        </p:nvSpPr>
        <p:spPr>
          <a:xfrm>
            <a:off x="7161506" y="3885758"/>
            <a:ext cx="1193247" cy="387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anchor="ctr" anchorCtr="0" compatLnSpc="1"/>
          <a:lstStyle/>
          <a:p>
            <a:pPr algn="ctr" fontAlgn="base">
              <a:spcBef>
                <a:spcPct val="0"/>
              </a:spcBef>
              <a:spcAft>
                <a:spcPct val="0"/>
              </a:spcAft>
            </a:pPr>
            <a:r>
              <a:rPr lang="zh-CN" altLang="en-US" sz="1600" b="1" dirty="0">
                <a:solidFill>
                  <a:srgbClr val="000000"/>
                </a:solidFill>
                <a:latin typeface="宋体" panose="02010600030101010101" pitchFamily="2" charset="-122"/>
                <a:ea typeface="微软雅黑"/>
              </a:rPr>
              <a:t>测试集</a:t>
            </a:r>
          </a:p>
        </p:txBody>
      </p:sp>
      <p:sp>
        <p:nvSpPr>
          <p:cNvPr id="68" name="箭头: 上下 67">
            <a:extLst>
              <a:ext uri="{FF2B5EF4-FFF2-40B4-BE49-F238E27FC236}">
                <a16:creationId xmlns:a16="http://schemas.microsoft.com/office/drawing/2014/main" id="{0B54748C-E554-4E40-9D39-F5DFFDF1D258}"/>
              </a:ext>
            </a:extLst>
          </p:cNvPr>
          <p:cNvSpPr/>
          <p:nvPr/>
        </p:nvSpPr>
        <p:spPr>
          <a:xfrm>
            <a:off x="7625763" y="4706094"/>
            <a:ext cx="264731" cy="5168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318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DBC06-4BA9-45B7-9828-01C0C561081A}"/>
              </a:ext>
            </a:extLst>
          </p:cNvPr>
          <p:cNvSpPr>
            <a:spLocks noGrp="1"/>
          </p:cNvSpPr>
          <p:nvPr>
            <p:ph type="title"/>
          </p:nvPr>
        </p:nvSpPr>
        <p:spPr/>
        <p:txBody>
          <a:bodyPr/>
          <a:lstStyle/>
          <a:p>
            <a:r>
              <a:rPr lang="zh-CN" altLang="en-US" dirty="0"/>
              <a:t>问答系统（</a:t>
            </a:r>
            <a:r>
              <a:rPr lang="en-US" altLang="zh-CN" dirty="0"/>
              <a:t>QA</a:t>
            </a:r>
            <a:r>
              <a:rPr lang="zh-CN" altLang="en-US" dirty="0"/>
              <a:t>）</a:t>
            </a:r>
          </a:p>
        </p:txBody>
      </p:sp>
      <p:pic>
        <p:nvPicPr>
          <p:cNvPr id="4" name="图片 3">
            <a:extLst>
              <a:ext uri="{FF2B5EF4-FFF2-40B4-BE49-F238E27FC236}">
                <a16:creationId xmlns:a16="http://schemas.microsoft.com/office/drawing/2014/main" id="{B315F89F-AC96-4805-9D3A-5B7195AFF0BC}"/>
              </a:ext>
            </a:extLst>
          </p:cNvPr>
          <p:cNvPicPr>
            <a:picLocks noChangeAspect="1"/>
          </p:cNvPicPr>
          <p:nvPr/>
        </p:nvPicPr>
        <p:blipFill>
          <a:blip r:embed="rId2"/>
          <a:stretch>
            <a:fillRect/>
          </a:stretch>
        </p:blipFill>
        <p:spPr>
          <a:xfrm>
            <a:off x="2247661" y="1859080"/>
            <a:ext cx="6925357" cy="3405377"/>
          </a:xfrm>
          <a:prstGeom prst="rect">
            <a:avLst/>
          </a:prstGeom>
        </p:spPr>
      </p:pic>
    </p:spTree>
    <p:extLst>
      <p:ext uri="{BB962C8B-B14F-4D97-AF65-F5344CB8AC3E}">
        <p14:creationId xmlns:p14="http://schemas.microsoft.com/office/powerpoint/2010/main" val="123222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2E402-4274-4BEF-8AF5-999E62FE2644}"/>
              </a:ext>
            </a:extLst>
          </p:cNvPr>
          <p:cNvSpPr>
            <a:spLocks noGrp="1"/>
          </p:cNvSpPr>
          <p:nvPr>
            <p:ph type="title"/>
          </p:nvPr>
        </p:nvSpPr>
        <p:spPr/>
        <p:txBody>
          <a:bodyPr/>
          <a:lstStyle/>
          <a:p>
            <a:r>
              <a:rPr lang="zh-CN" altLang="en-US" dirty="0"/>
              <a:t>机器学习</a:t>
            </a:r>
          </a:p>
        </p:txBody>
      </p:sp>
      <p:sp>
        <p:nvSpPr>
          <p:cNvPr id="3" name="内容占位符 2">
            <a:extLst>
              <a:ext uri="{FF2B5EF4-FFF2-40B4-BE49-F238E27FC236}">
                <a16:creationId xmlns:a16="http://schemas.microsoft.com/office/drawing/2014/main" id="{DEF9220E-979F-438E-8367-89743B33C79A}"/>
              </a:ext>
            </a:extLst>
          </p:cNvPr>
          <p:cNvSpPr>
            <a:spLocks noGrp="1"/>
          </p:cNvSpPr>
          <p:nvPr>
            <p:ph idx="1"/>
          </p:nvPr>
        </p:nvSpPr>
        <p:spPr/>
        <p:txBody>
          <a:bodyPr/>
          <a:lstStyle/>
          <a:p>
            <a:r>
              <a:rPr lang="zh-CN" altLang="en-US" dirty="0"/>
              <a:t>本课程计划</a:t>
            </a:r>
            <a:endParaRPr lang="en-US" altLang="zh-CN" dirty="0"/>
          </a:p>
          <a:p>
            <a:pPr lvl="1"/>
            <a:r>
              <a:rPr lang="zh-CN" altLang="en-US" dirty="0"/>
              <a:t>统计机器学习：感知机，</a:t>
            </a:r>
            <a:r>
              <a:rPr lang="en-US" altLang="zh-CN" dirty="0"/>
              <a:t>SVM</a:t>
            </a:r>
            <a:r>
              <a:rPr lang="zh-CN" altLang="en-US" dirty="0"/>
              <a:t>，贝叶斯方法，决策树等</a:t>
            </a:r>
            <a:endParaRPr lang="en-US" altLang="zh-CN" dirty="0"/>
          </a:p>
          <a:p>
            <a:pPr lvl="1"/>
            <a:r>
              <a:rPr lang="zh-CN" altLang="en-US" dirty="0"/>
              <a:t>神经网络：</a:t>
            </a:r>
            <a:r>
              <a:rPr lang="en-US" altLang="zh-CN" dirty="0"/>
              <a:t>DNN, CNN, RNN, LSTM</a:t>
            </a:r>
            <a:r>
              <a:rPr lang="zh-CN" altLang="en-US" dirty="0"/>
              <a:t>等</a:t>
            </a:r>
            <a:endParaRPr lang="en-US" altLang="zh-CN" dirty="0"/>
          </a:p>
          <a:p>
            <a:r>
              <a:rPr lang="zh-CN" altLang="en-US" dirty="0"/>
              <a:t>目的</a:t>
            </a:r>
            <a:endParaRPr lang="en-US" altLang="zh-CN" dirty="0"/>
          </a:p>
          <a:p>
            <a:pPr lvl="1"/>
            <a:r>
              <a:rPr lang="zh-CN" altLang="en-US" dirty="0"/>
              <a:t>学习模型基本原理</a:t>
            </a:r>
            <a:endParaRPr lang="en-US" altLang="zh-CN" dirty="0"/>
          </a:p>
          <a:p>
            <a:pPr lvl="1"/>
            <a:r>
              <a:rPr lang="zh-CN" altLang="en-US" dirty="0"/>
              <a:t>手工实现模型</a:t>
            </a:r>
            <a:endParaRPr lang="en-US" altLang="zh-CN" dirty="0"/>
          </a:p>
          <a:p>
            <a:pPr lvl="1"/>
            <a:r>
              <a:rPr lang="zh-CN" altLang="en-US" dirty="0"/>
              <a:t>应用模型</a:t>
            </a:r>
            <a:endParaRPr lang="en-US" altLang="zh-CN" dirty="0"/>
          </a:p>
          <a:p>
            <a:pPr lvl="1"/>
            <a:endParaRPr lang="zh-CN" altLang="en-US" dirty="0"/>
          </a:p>
        </p:txBody>
      </p:sp>
    </p:spTree>
    <p:extLst>
      <p:ext uri="{BB962C8B-B14F-4D97-AF65-F5344CB8AC3E}">
        <p14:creationId xmlns:p14="http://schemas.microsoft.com/office/powerpoint/2010/main" val="185963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3D871-B4C0-453A-9E07-0595F3E50A13}"/>
              </a:ext>
            </a:extLst>
          </p:cNvPr>
          <p:cNvSpPr>
            <a:spLocks noGrp="1"/>
          </p:cNvSpPr>
          <p:nvPr>
            <p:ph type="title"/>
          </p:nvPr>
        </p:nvSpPr>
        <p:spPr/>
        <p:txBody>
          <a:bodyPr/>
          <a:lstStyle/>
          <a:p>
            <a:r>
              <a:rPr lang="zh-CN" altLang="en-US" dirty="0"/>
              <a:t>成绩（初）</a:t>
            </a:r>
          </a:p>
        </p:txBody>
      </p:sp>
      <p:sp>
        <p:nvSpPr>
          <p:cNvPr id="3" name="内容占位符 2">
            <a:extLst>
              <a:ext uri="{FF2B5EF4-FFF2-40B4-BE49-F238E27FC236}">
                <a16:creationId xmlns:a16="http://schemas.microsoft.com/office/drawing/2014/main" id="{317D6110-5734-49E6-BBA0-DB920A43BA3A}"/>
              </a:ext>
            </a:extLst>
          </p:cNvPr>
          <p:cNvSpPr>
            <a:spLocks noGrp="1"/>
          </p:cNvSpPr>
          <p:nvPr>
            <p:ph idx="1"/>
          </p:nvPr>
        </p:nvSpPr>
        <p:spPr/>
        <p:txBody>
          <a:bodyPr/>
          <a:lstStyle/>
          <a:p>
            <a:r>
              <a:rPr lang="zh-CN" altLang="en-US" dirty="0"/>
              <a:t>平时成绩（</a:t>
            </a:r>
            <a:r>
              <a:rPr lang="en-US" altLang="zh-CN" dirty="0"/>
              <a:t>50</a:t>
            </a:r>
            <a:r>
              <a:rPr lang="zh-CN" altLang="en-US" dirty="0"/>
              <a:t>）</a:t>
            </a:r>
            <a:endParaRPr lang="en-US" altLang="zh-CN" dirty="0"/>
          </a:p>
          <a:p>
            <a:pPr lvl="1"/>
            <a:r>
              <a:rPr lang="zh-CN" altLang="en-US" dirty="0"/>
              <a:t>考勤（</a:t>
            </a:r>
            <a:r>
              <a:rPr lang="en-US" altLang="zh-CN" dirty="0"/>
              <a:t>10</a:t>
            </a:r>
            <a:r>
              <a:rPr lang="zh-CN" altLang="en-US" dirty="0"/>
              <a:t>）</a:t>
            </a:r>
            <a:endParaRPr lang="en-US" altLang="zh-CN" dirty="0"/>
          </a:p>
          <a:p>
            <a:pPr lvl="1"/>
            <a:r>
              <a:rPr lang="zh-CN" altLang="en-US" dirty="0"/>
              <a:t>平时作业（</a:t>
            </a:r>
            <a:r>
              <a:rPr lang="en-US" altLang="zh-CN" dirty="0"/>
              <a:t>40</a:t>
            </a:r>
            <a:r>
              <a:rPr lang="zh-CN" altLang="en-US" dirty="0"/>
              <a:t>）</a:t>
            </a:r>
            <a:endParaRPr lang="en-US" altLang="zh-CN" dirty="0"/>
          </a:p>
          <a:p>
            <a:r>
              <a:rPr lang="zh-CN" altLang="en-US" dirty="0"/>
              <a:t>期末成绩（</a:t>
            </a:r>
            <a:r>
              <a:rPr lang="en-US" altLang="zh-CN" dirty="0"/>
              <a:t>50</a:t>
            </a:r>
            <a:r>
              <a:rPr lang="zh-CN" altLang="en-US" dirty="0"/>
              <a:t>）</a:t>
            </a:r>
            <a:endParaRPr lang="en-US" altLang="zh-CN" dirty="0"/>
          </a:p>
          <a:p>
            <a:pPr lvl="1"/>
            <a:r>
              <a:rPr lang="zh-CN" altLang="en-US" dirty="0"/>
              <a:t>课堂报告（</a:t>
            </a:r>
            <a:r>
              <a:rPr lang="en-US" altLang="zh-CN" dirty="0"/>
              <a:t>30</a:t>
            </a:r>
            <a:r>
              <a:rPr lang="zh-CN" altLang="en-US" dirty="0"/>
              <a:t>）</a:t>
            </a:r>
            <a:endParaRPr lang="en-US" altLang="zh-CN" dirty="0"/>
          </a:p>
          <a:p>
            <a:pPr lvl="1"/>
            <a:r>
              <a:rPr lang="zh-CN" altLang="en-US" dirty="0"/>
              <a:t>纸质报告（</a:t>
            </a:r>
            <a:r>
              <a:rPr lang="en-US" altLang="zh-CN" dirty="0"/>
              <a:t>20</a:t>
            </a:r>
            <a:r>
              <a:rPr lang="zh-CN" altLang="en-US" dirty="0"/>
              <a:t>）</a:t>
            </a:r>
            <a:endParaRPr lang="en-US" altLang="zh-CN" dirty="0"/>
          </a:p>
          <a:p>
            <a:pPr marL="0" indent="0">
              <a:buNone/>
            </a:pPr>
            <a:r>
              <a:rPr lang="en-US" altLang="zh-CN" sz="2400" b="0" dirty="0"/>
              <a:t>* </a:t>
            </a:r>
            <a:r>
              <a:rPr lang="zh-CN" altLang="en-US" sz="2400" b="0" dirty="0"/>
              <a:t>后续有变化再通知</a:t>
            </a:r>
            <a:endParaRPr lang="en-US" altLang="zh-CN" sz="2400" b="0" dirty="0"/>
          </a:p>
          <a:p>
            <a:pPr lvl="1"/>
            <a:endParaRPr lang="en-US" altLang="zh-CN" dirty="0"/>
          </a:p>
        </p:txBody>
      </p:sp>
    </p:spTree>
    <p:extLst>
      <p:ext uri="{BB962C8B-B14F-4D97-AF65-F5344CB8AC3E}">
        <p14:creationId xmlns:p14="http://schemas.microsoft.com/office/powerpoint/2010/main" val="3959097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95C96-5483-4E79-9087-E5DB1EE6FF52}"/>
              </a:ext>
            </a:extLst>
          </p:cNvPr>
          <p:cNvSpPr>
            <a:spLocks noGrp="1"/>
          </p:cNvSpPr>
          <p:nvPr>
            <p:ph type="title"/>
          </p:nvPr>
        </p:nvSpPr>
        <p:spPr/>
        <p:txBody>
          <a:bodyPr/>
          <a:lstStyle/>
          <a:p>
            <a:r>
              <a:rPr lang="zh-CN" altLang="en-US" dirty="0"/>
              <a:t>机器学习</a:t>
            </a:r>
            <a:r>
              <a:rPr lang="en-US" altLang="zh-CN" dirty="0"/>
              <a:t>——</a:t>
            </a:r>
            <a:r>
              <a:rPr lang="zh-CN" altLang="en-US" dirty="0"/>
              <a:t>初识</a:t>
            </a:r>
          </a:p>
        </p:txBody>
      </p:sp>
      <p:sp>
        <p:nvSpPr>
          <p:cNvPr id="5" name="矩形 4">
            <a:extLst>
              <a:ext uri="{FF2B5EF4-FFF2-40B4-BE49-F238E27FC236}">
                <a16:creationId xmlns:a16="http://schemas.microsoft.com/office/drawing/2014/main" id="{1613ED82-F0F9-4B2F-BA4B-B6CCCF7679DD}"/>
              </a:ext>
            </a:extLst>
          </p:cNvPr>
          <p:cNvSpPr/>
          <p:nvPr/>
        </p:nvSpPr>
        <p:spPr>
          <a:xfrm>
            <a:off x="7555017" y="1916690"/>
            <a:ext cx="1470724" cy="461665"/>
          </a:xfrm>
          <a:prstGeom prst="rect">
            <a:avLst/>
          </a:prstGeom>
        </p:spPr>
        <p:txBody>
          <a:bodyPr wrap="square">
            <a:spAutoFit/>
          </a:bodyPr>
          <a:lstStyle/>
          <a:p>
            <a:pPr algn="ctr" defTabSz="457200"/>
            <a:r>
              <a:rPr lang="en-US" altLang="zh-TW" sz="2400" dirty="0">
                <a:solidFill>
                  <a:srgbClr val="222222"/>
                </a:solidFill>
                <a:latin typeface="Arial" panose="020F0502020204030204"/>
              </a:rPr>
              <a:t>“monkey”</a:t>
            </a:r>
            <a:endParaRPr lang="zh-TW" altLang="en-US" sz="2400" dirty="0">
              <a:solidFill>
                <a:prstClr val="black"/>
              </a:solidFill>
              <a:latin typeface="Tw Cen MT" panose="020B0602020104020603"/>
            </a:endParaRPr>
          </a:p>
        </p:txBody>
      </p:sp>
      <p:pic>
        <p:nvPicPr>
          <p:cNvPr id="6" name="圖片 22">
            <a:extLst>
              <a:ext uri="{FF2B5EF4-FFF2-40B4-BE49-F238E27FC236}">
                <a16:creationId xmlns:a16="http://schemas.microsoft.com/office/drawing/2014/main" id="{CCAA85F1-A4A3-42CD-904A-6BCD538427EC}"/>
              </a:ext>
            </a:extLst>
          </p:cNvPr>
          <p:cNvPicPr>
            <a:picLocks noChangeAspect="1"/>
          </p:cNvPicPr>
          <p:nvPr/>
        </p:nvPicPr>
        <p:blipFill>
          <a:blip r:embed="rId2"/>
          <a:stretch>
            <a:fillRect/>
          </a:stretch>
        </p:blipFill>
        <p:spPr>
          <a:xfrm>
            <a:off x="6653761" y="1663232"/>
            <a:ext cx="931280" cy="1051432"/>
          </a:xfrm>
          <a:prstGeom prst="rect">
            <a:avLst/>
          </a:prstGeom>
        </p:spPr>
      </p:pic>
      <p:pic>
        <p:nvPicPr>
          <p:cNvPr id="7" name="圖片 23">
            <a:extLst>
              <a:ext uri="{FF2B5EF4-FFF2-40B4-BE49-F238E27FC236}">
                <a16:creationId xmlns:a16="http://schemas.microsoft.com/office/drawing/2014/main" id="{D98D4863-398B-4171-B2AF-D11B08445DAE}"/>
              </a:ext>
            </a:extLst>
          </p:cNvPr>
          <p:cNvPicPr>
            <a:picLocks noChangeAspect="1"/>
          </p:cNvPicPr>
          <p:nvPr/>
        </p:nvPicPr>
        <p:blipFill>
          <a:blip r:embed="rId3"/>
          <a:stretch>
            <a:fillRect/>
          </a:stretch>
        </p:blipFill>
        <p:spPr>
          <a:xfrm>
            <a:off x="6653761" y="2920007"/>
            <a:ext cx="899978" cy="1075096"/>
          </a:xfrm>
          <a:prstGeom prst="rect">
            <a:avLst/>
          </a:prstGeom>
        </p:spPr>
      </p:pic>
      <p:sp>
        <p:nvSpPr>
          <p:cNvPr id="8" name="文字方塊 24">
            <a:extLst>
              <a:ext uri="{FF2B5EF4-FFF2-40B4-BE49-F238E27FC236}">
                <a16:creationId xmlns:a16="http://schemas.microsoft.com/office/drawing/2014/main" id="{2FC397C0-C00D-42FC-9F92-B2F5631FDF4B}"/>
              </a:ext>
            </a:extLst>
          </p:cNvPr>
          <p:cNvSpPr txBox="1"/>
          <p:nvPr/>
        </p:nvSpPr>
        <p:spPr>
          <a:xfrm>
            <a:off x="7572955" y="3265279"/>
            <a:ext cx="798022" cy="461665"/>
          </a:xfrm>
          <a:prstGeom prst="rect">
            <a:avLst/>
          </a:prstGeom>
          <a:noFill/>
        </p:spPr>
        <p:txBody>
          <a:bodyPr wrap="square" rtlCol="0">
            <a:spAutoFit/>
          </a:bodyPr>
          <a:lstStyle/>
          <a:p>
            <a:pPr algn="ctr" defTabSz="457200"/>
            <a:r>
              <a:rPr lang="en-US" altLang="zh-TW" sz="2400" dirty="0">
                <a:solidFill>
                  <a:prstClr val="black"/>
                </a:solidFill>
                <a:latin typeface="Tw Cen MT" panose="020B0602020104020603"/>
              </a:rPr>
              <a:t>“cat”</a:t>
            </a:r>
            <a:endParaRPr lang="zh-TW" altLang="en-US" sz="2400" dirty="0">
              <a:solidFill>
                <a:prstClr val="black"/>
              </a:solidFill>
              <a:latin typeface="Tw Cen MT" panose="020B0602020104020603"/>
            </a:endParaRPr>
          </a:p>
        </p:txBody>
      </p:sp>
      <p:sp>
        <p:nvSpPr>
          <p:cNvPr id="9" name="文字方塊 25">
            <a:extLst>
              <a:ext uri="{FF2B5EF4-FFF2-40B4-BE49-F238E27FC236}">
                <a16:creationId xmlns:a16="http://schemas.microsoft.com/office/drawing/2014/main" id="{C6B65E0E-61B0-4187-AC37-59E19A2D378E}"/>
              </a:ext>
            </a:extLst>
          </p:cNvPr>
          <p:cNvSpPr txBox="1"/>
          <p:nvPr/>
        </p:nvSpPr>
        <p:spPr>
          <a:xfrm>
            <a:off x="7585041" y="4560554"/>
            <a:ext cx="798022" cy="461665"/>
          </a:xfrm>
          <a:prstGeom prst="rect">
            <a:avLst/>
          </a:prstGeom>
          <a:noFill/>
        </p:spPr>
        <p:txBody>
          <a:bodyPr wrap="square" rtlCol="0">
            <a:spAutoFit/>
          </a:bodyPr>
          <a:lstStyle/>
          <a:p>
            <a:pPr algn="ctr" defTabSz="457200"/>
            <a:r>
              <a:rPr lang="en-US" altLang="zh-TW" sz="2400" dirty="0">
                <a:solidFill>
                  <a:prstClr val="black"/>
                </a:solidFill>
                <a:latin typeface="Tw Cen MT" panose="020B0602020104020603"/>
              </a:rPr>
              <a:t>“dog”</a:t>
            </a:r>
            <a:endParaRPr lang="zh-TW" altLang="en-US" sz="2400" dirty="0">
              <a:solidFill>
                <a:prstClr val="black"/>
              </a:solidFill>
              <a:latin typeface="Tw Cen MT" panose="020B0602020104020603"/>
            </a:endParaRPr>
          </a:p>
        </p:txBody>
      </p:sp>
      <p:pic>
        <p:nvPicPr>
          <p:cNvPr id="10" name="圖片 26">
            <a:extLst>
              <a:ext uri="{FF2B5EF4-FFF2-40B4-BE49-F238E27FC236}">
                <a16:creationId xmlns:a16="http://schemas.microsoft.com/office/drawing/2014/main" id="{8B720B69-F1F1-4207-AB3B-D0CA123097A2}"/>
              </a:ext>
            </a:extLst>
          </p:cNvPr>
          <p:cNvPicPr>
            <a:picLocks noChangeAspect="1"/>
          </p:cNvPicPr>
          <p:nvPr/>
        </p:nvPicPr>
        <p:blipFill>
          <a:blip r:embed="rId4"/>
          <a:stretch>
            <a:fillRect/>
          </a:stretch>
        </p:blipFill>
        <p:spPr>
          <a:xfrm>
            <a:off x="6657262" y="4200446"/>
            <a:ext cx="915693" cy="1181883"/>
          </a:xfrm>
          <a:prstGeom prst="rect">
            <a:avLst/>
          </a:prstGeom>
        </p:spPr>
      </p:pic>
      <p:pic>
        <p:nvPicPr>
          <p:cNvPr id="11" name="圖片 3">
            <a:extLst>
              <a:ext uri="{FF2B5EF4-FFF2-40B4-BE49-F238E27FC236}">
                <a16:creationId xmlns:a16="http://schemas.microsoft.com/office/drawing/2014/main" id="{BFAA8C04-BA83-4E0C-A064-A78962312159}"/>
              </a:ext>
            </a:extLst>
          </p:cNvPr>
          <p:cNvPicPr>
            <a:picLocks noChangeAspect="1"/>
          </p:cNvPicPr>
          <p:nvPr/>
        </p:nvPicPr>
        <p:blipFill>
          <a:blip r:embed="rId5"/>
          <a:stretch>
            <a:fillRect/>
          </a:stretch>
        </p:blipFill>
        <p:spPr>
          <a:xfrm flipH="1">
            <a:off x="3908461" y="1968645"/>
            <a:ext cx="1323975" cy="2247900"/>
          </a:xfrm>
          <a:prstGeom prst="rect">
            <a:avLst/>
          </a:prstGeom>
        </p:spPr>
      </p:pic>
      <p:sp>
        <p:nvSpPr>
          <p:cNvPr id="12" name="文字方塊 15">
            <a:extLst>
              <a:ext uri="{FF2B5EF4-FFF2-40B4-BE49-F238E27FC236}">
                <a16:creationId xmlns:a16="http://schemas.microsoft.com/office/drawing/2014/main" id="{26D24C91-CEB3-4C86-B878-2E0334A32F87}"/>
              </a:ext>
            </a:extLst>
          </p:cNvPr>
          <p:cNvSpPr txBox="1"/>
          <p:nvPr/>
        </p:nvSpPr>
        <p:spPr>
          <a:xfrm>
            <a:off x="6212098" y="5493644"/>
            <a:ext cx="2683281" cy="830997"/>
          </a:xfrm>
          <a:prstGeom prst="rect">
            <a:avLst/>
          </a:prstGeom>
          <a:noFill/>
        </p:spPr>
        <p:txBody>
          <a:bodyPr wrap="square" rtlCol="0">
            <a:spAutoFit/>
          </a:bodyPr>
          <a:lstStyle/>
          <a:p>
            <a:pPr defTabSz="457200"/>
            <a:r>
              <a:rPr lang="en-US" altLang="zh-TW" sz="2400" dirty="0">
                <a:solidFill>
                  <a:prstClr val="black"/>
                </a:solidFill>
                <a:latin typeface="Tw Cen MT" panose="020B0602020104020603"/>
              </a:rPr>
              <a:t>A large amount of images</a:t>
            </a:r>
            <a:endParaRPr lang="zh-TW" altLang="en-US" sz="2400" dirty="0">
              <a:solidFill>
                <a:prstClr val="black"/>
              </a:solidFill>
              <a:latin typeface="Tw Cen MT" panose="020B0602020104020603"/>
            </a:endParaRPr>
          </a:p>
        </p:txBody>
      </p:sp>
      <p:sp>
        <p:nvSpPr>
          <p:cNvPr id="13" name="文字方塊 16">
            <a:extLst>
              <a:ext uri="{FF2B5EF4-FFF2-40B4-BE49-F238E27FC236}">
                <a16:creationId xmlns:a16="http://schemas.microsoft.com/office/drawing/2014/main" id="{FA2EB977-66DA-4E90-87B5-34B7EAE7A76E}"/>
              </a:ext>
            </a:extLst>
          </p:cNvPr>
          <p:cNvSpPr txBox="1"/>
          <p:nvPr/>
        </p:nvSpPr>
        <p:spPr>
          <a:xfrm>
            <a:off x="1960643" y="5184771"/>
            <a:ext cx="2949952" cy="830997"/>
          </a:xfrm>
          <a:prstGeom prst="rect">
            <a:avLst/>
          </a:prstGeom>
          <a:solidFill>
            <a:srgbClr val="4BCAAD">
              <a:lumMod val="20000"/>
              <a:lumOff val="80000"/>
            </a:srgbClr>
          </a:solidFill>
          <a:ln w="38100">
            <a:solidFill>
              <a:srgbClr val="FF0000"/>
            </a:solidFill>
          </a:ln>
        </p:spPr>
        <p:txBody>
          <a:bodyPr wrap="square" rtlCol="0">
            <a:spAutoFit/>
          </a:bodyPr>
          <a:lstStyle/>
          <a:p>
            <a:pPr defTabSz="457200">
              <a:defRPr/>
            </a:pPr>
            <a:r>
              <a:rPr lang="zh-CN" altLang="en-US" sz="2400" b="1" kern="0" dirty="0">
                <a:solidFill>
                  <a:prstClr val="black"/>
                </a:solidFill>
                <a:latin typeface="Tw Cen MT" panose="020B0602020104020603"/>
                <a:ea typeface="宋体" panose="02010600030101010101" pitchFamily="2" charset="-122"/>
              </a:rPr>
              <a:t>编写了一个学习型程序模型</a:t>
            </a:r>
            <a:endParaRPr lang="zh-TW" altLang="en-US" sz="2400" b="1" kern="0" dirty="0">
              <a:solidFill>
                <a:prstClr val="black"/>
              </a:solidFill>
              <a:latin typeface="Tw Cen MT" panose="020B0602020104020603"/>
            </a:endParaRPr>
          </a:p>
        </p:txBody>
      </p:sp>
      <p:cxnSp>
        <p:nvCxnSpPr>
          <p:cNvPr id="14" name="直線單箭頭接點 18">
            <a:extLst>
              <a:ext uri="{FF2B5EF4-FFF2-40B4-BE49-F238E27FC236}">
                <a16:creationId xmlns:a16="http://schemas.microsoft.com/office/drawing/2014/main" id="{984CBA22-19AF-4DEC-A4AD-5F3AD6E33F33}"/>
              </a:ext>
            </a:extLst>
          </p:cNvPr>
          <p:cNvCxnSpPr/>
          <p:nvPr/>
        </p:nvCxnSpPr>
        <p:spPr>
          <a:xfrm flipH="1" flipV="1">
            <a:off x="4542324" y="4216545"/>
            <a:ext cx="0" cy="980253"/>
          </a:xfrm>
          <a:prstGeom prst="straightConnector1">
            <a:avLst/>
          </a:prstGeom>
          <a:noFill/>
          <a:ln w="38100" cap="flat" cmpd="sng" algn="ctr">
            <a:solidFill>
              <a:srgbClr val="000005"/>
            </a:solidFill>
            <a:prstDash val="solid"/>
            <a:tailEnd type="triangle"/>
          </a:ln>
          <a:effectLst/>
        </p:spPr>
      </p:cxnSp>
      <p:sp>
        <p:nvSpPr>
          <p:cNvPr id="15" name="弧形箭號 (下彎) 19">
            <a:extLst>
              <a:ext uri="{FF2B5EF4-FFF2-40B4-BE49-F238E27FC236}">
                <a16:creationId xmlns:a16="http://schemas.microsoft.com/office/drawing/2014/main" id="{09D05719-2844-4D23-BA93-24F83CE080F8}"/>
              </a:ext>
            </a:extLst>
          </p:cNvPr>
          <p:cNvSpPr/>
          <p:nvPr/>
        </p:nvSpPr>
        <p:spPr>
          <a:xfrm rot="1607239">
            <a:off x="2686536" y="1580365"/>
            <a:ext cx="1498166" cy="700748"/>
          </a:xfrm>
          <a:prstGeom prst="curvedDownArrow">
            <a:avLst/>
          </a:prstGeom>
          <a:solidFill>
            <a:srgbClr val="2FA3EE"/>
          </a:solidFill>
          <a:ln w="15875" cap="flat" cmpd="sng" algn="ctr">
            <a:solidFill>
              <a:srgbClr val="2FA3EE">
                <a:shade val="50000"/>
              </a:srgbClr>
            </a:solidFill>
            <a:prstDash val="solid"/>
          </a:ln>
          <a:effectLst/>
        </p:spPr>
        <p:txBody>
          <a:bodyPr rtlCol="0" anchor="ctr"/>
          <a:lstStyle/>
          <a:p>
            <a:pPr algn="ctr" defTabSz="457200">
              <a:defRPr/>
            </a:pPr>
            <a:endParaRPr lang="zh-TW" altLang="en-US" kern="0">
              <a:solidFill>
                <a:prstClr val="black"/>
              </a:solidFill>
              <a:latin typeface="Tw Cen MT" panose="020B0602020104020603"/>
            </a:endParaRPr>
          </a:p>
        </p:txBody>
      </p:sp>
      <p:sp>
        <p:nvSpPr>
          <p:cNvPr id="16" name="弧形箭號 (下彎) 20">
            <a:extLst>
              <a:ext uri="{FF2B5EF4-FFF2-40B4-BE49-F238E27FC236}">
                <a16:creationId xmlns:a16="http://schemas.microsoft.com/office/drawing/2014/main" id="{E285597D-0001-41AB-90A9-9F0A5A21AF85}"/>
              </a:ext>
            </a:extLst>
          </p:cNvPr>
          <p:cNvSpPr/>
          <p:nvPr/>
        </p:nvSpPr>
        <p:spPr>
          <a:xfrm rot="9648183">
            <a:off x="2747129" y="4018788"/>
            <a:ext cx="1488693" cy="738243"/>
          </a:xfrm>
          <a:prstGeom prst="curvedDownArrow">
            <a:avLst/>
          </a:prstGeom>
          <a:solidFill>
            <a:srgbClr val="2FA3EE"/>
          </a:solidFill>
          <a:ln w="15875" cap="flat" cmpd="sng" algn="ctr">
            <a:solidFill>
              <a:srgbClr val="2FA3EE">
                <a:shade val="50000"/>
              </a:srgbClr>
            </a:solidFill>
            <a:prstDash val="solid"/>
          </a:ln>
          <a:effectLst/>
        </p:spPr>
        <p:txBody>
          <a:bodyPr rtlCol="0" anchor="ctr"/>
          <a:lstStyle/>
          <a:p>
            <a:pPr algn="ctr" defTabSz="457200">
              <a:defRPr/>
            </a:pPr>
            <a:endParaRPr lang="zh-TW" altLang="en-US" kern="0">
              <a:solidFill>
                <a:prstClr val="black"/>
              </a:solidFill>
              <a:latin typeface="Tw Cen MT" panose="020B0602020104020603"/>
            </a:endParaRPr>
          </a:p>
        </p:txBody>
      </p:sp>
      <p:sp>
        <p:nvSpPr>
          <p:cNvPr id="17" name="文字方塊 17">
            <a:extLst>
              <a:ext uri="{FF2B5EF4-FFF2-40B4-BE49-F238E27FC236}">
                <a16:creationId xmlns:a16="http://schemas.microsoft.com/office/drawing/2014/main" id="{3DE07832-99D1-4E8B-8BB7-A48F3420D26B}"/>
              </a:ext>
            </a:extLst>
          </p:cNvPr>
          <p:cNvSpPr txBox="1"/>
          <p:nvPr/>
        </p:nvSpPr>
        <p:spPr>
          <a:xfrm>
            <a:off x="4315805" y="1590768"/>
            <a:ext cx="2099418" cy="461665"/>
          </a:xfrm>
          <a:prstGeom prst="rect">
            <a:avLst/>
          </a:prstGeom>
          <a:solidFill>
            <a:srgbClr val="A35DD1">
              <a:lumMod val="20000"/>
              <a:lumOff val="80000"/>
            </a:srgbClr>
          </a:solidFill>
          <a:ln w="38100">
            <a:solidFill>
              <a:srgbClr val="00B050"/>
            </a:solidFill>
          </a:ln>
        </p:spPr>
        <p:txBody>
          <a:bodyPr wrap="square" rtlCol="0">
            <a:spAutoFit/>
          </a:bodyPr>
          <a:lstStyle/>
          <a:p>
            <a:pPr algn="ctr" defTabSz="457200">
              <a:defRPr/>
            </a:pPr>
            <a:r>
              <a:rPr lang="en-US" altLang="zh-TW" sz="2400" kern="0" dirty="0">
                <a:solidFill>
                  <a:prstClr val="black"/>
                </a:solidFill>
                <a:latin typeface="Tw Cen MT" panose="020B0602020104020603"/>
              </a:rPr>
              <a:t>Learning ......</a:t>
            </a:r>
            <a:endParaRPr lang="zh-TW" altLang="en-US" sz="2400" kern="0" dirty="0">
              <a:solidFill>
                <a:prstClr val="black"/>
              </a:solidFill>
              <a:latin typeface="Tw Cen MT" panose="020B0602020104020603"/>
            </a:endParaRPr>
          </a:p>
        </p:txBody>
      </p:sp>
      <p:pic>
        <p:nvPicPr>
          <p:cNvPr id="18" name="Picture 12" descr="https://encrypted-tbn1.gstatic.com/images?q=tbn:ANd9GcRcwlRKAlSIaCI4W5PRYVbuBQQXifF-56bFqAjh9DMe-_3Lh8_YKw">
            <a:extLst>
              <a:ext uri="{FF2B5EF4-FFF2-40B4-BE49-F238E27FC236}">
                <a16:creationId xmlns:a16="http://schemas.microsoft.com/office/drawing/2014/main" id="{7FF4D98F-09EC-4400-AF78-F0671FC0DA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054" y="2147523"/>
            <a:ext cx="1351186" cy="102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5146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2126</Words>
  <Application>Microsoft Office PowerPoint</Application>
  <PresentationFormat>宽屏</PresentationFormat>
  <Paragraphs>540</Paragraphs>
  <Slides>51</Slides>
  <Notes>19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51</vt:i4>
      </vt:variant>
    </vt:vector>
  </HeadingPairs>
  <TitlesOfParts>
    <vt:vector size="67" baseType="lpstr">
      <vt:lpstr>新細明體</vt:lpstr>
      <vt:lpstr>等线</vt:lpstr>
      <vt:lpstr>华文仿宋</vt:lpstr>
      <vt:lpstr>华文楷体</vt:lpstr>
      <vt:lpstr>楷体</vt:lpstr>
      <vt:lpstr>宋体</vt:lpstr>
      <vt:lpstr>微软雅黑</vt:lpstr>
      <vt:lpstr>Arial</vt:lpstr>
      <vt:lpstr>Calibri</vt:lpstr>
      <vt:lpstr>Cambria Math</vt:lpstr>
      <vt:lpstr>Times New Roman</vt:lpstr>
      <vt:lpstr>Tw Cen MT</vt:lpstr>
      <vt:lpstr>Wingdings</vt:lpstr>
      <vt:lpstr>Office 主题​​</vt:lpstr>
      <vt:lpstr>方程式</vt:lpstr>
      <vt:lpstr>Equation</vt:lpstr>
      <vt:lpstr>PowerPoint 演示文稿</vt:lpstr>
      <vt:lpstr>自我介绍</vt:lpstr>
      <vt:lpstr>自我介绍</vt:lpstr>
      <vt:lpstr>智能交通</vt:lpstr>
      <vt:lpstr>情感分析</vt:lpstr>
      <vt:lpstr>问答系统（QA）</vt:lpstr>
      <vt:lpstr>机器学习</vt:lpstr>
      <vt:lpstr>成绩（初）</vt:lpstr>
      <vt:lpstr>机器学习——初识</vt:lpstr>
      <vt:lpstr>机器学习——初识</vt:lpstr>
      <vt:lpstr>机器学习——初识</vt:lpstr>
      <vt:lpstr>机器学习</vt:lpstr>
      <vt:lpstr>回归</vt:lpstr>
      <vt:lpstr>机器学习</vt:lpstr>
      <vt:lpstr>分类</vt:lpstr>
      <vt:lpstr>二分类</vt:lpstr>
      <vt:lpstr>多分类</vt:lpstr>
      <vt:lpstr>机器学习</vt:lpstr>
      <vt:lpstr>Classification – Deep Learning深度学习</vt:lpstr>
      <vt:lpstr>Machine learning</vt:lpstr>
      <vt:lpstr>Semi-supervised Learning 半监督学习</vt:lpstr>
      <vt:lpstr>Machine learning</vt:lpstr>
      <vt:lpstr>Transfer Learning 迁移学习</vt:lpstr>
      <vt:lpstr>Machine learning</vt:lpstr>
      <vt:lpstr>Unsupervised Learning 无监督学习</vt:lpstr>
      <vt:lpstr>Unsupervised Learning</vt:lpstr>
      <vt:lpstr>Unsupervised Learning</vt:lpstr>
      <vt:lpstr>Machine learning</vt:lpstr>
      <vt:lpstr>Structured Learning  - Beyond Classification</vt:lpstr>
      <vt:lpstr>Machine learning</vt:lpstr>
      <vt:lpstr>Supervised v.s. Reinforcement（增强学习）</vt:lpstr>
      <vt:lpstr>Supervised v.s. Reinforcement</vt:lpstr>
      <vt:lpstr>PowerPoint 演示文稿</vt:lpstr>
      <vt:lpstr>PowerPoint 演示文稿</vt:lpstr>
      <vt:lpstr>机器学习基本概念</vt:lpstr>
      <vt:lpstr>机器学习基本概念</vt:lpstr>
      <vt:lpstr>PowerPoint 演示文稿</vt:lpstr>
      <vt:lpstr>机器学习三要素</vt:lpstr>
      <vt:lpstr>机器学习三要素</vt:lpstr>
      <vt:lpstr>机器学习三要素</vt:lpstr>
      <vt:lpstr>机器学习三要素</vt:lpstr>
      <vt:lpstr>机器学习三要素</vt:lpstr>
      <vt:lpstr>机器学习三要素</vt:lpstr>
      <vt:lpstr>PowerPoint 演示文稿</vt:lpstr>
      <vt:lpstr>模型评估</vt:lpstr>
      <vt:lpstr>模型评估</vt:lpstr>
      <vt:lpstr>模型评估</vt:lpstr>
      <vt:lpstr>模型评估</vt:lpstr>
      <vt:lpstr>模型评估</vt:lpstr>
      <vt:lpstr>模型评估</vt:lpstr>
      <vt:lpstr>一般处理过程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mary</cp:lastModifiedBy>
  <cp:revision>89</cp:revision>
  <dcterms:created xsi:type="dcterms:W3CDTF">2020-02-27T08:41:55Z</dcterms:created>
  <dcterms:modified xsi:type="dcterms:W3CDTF">2020-04-22T04:12:47Z</dcterms:modified>
</cp:coreProperties>
</file>